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58" r:id="rId4"/>
    <p:sldId id="270" r:id="rId5"/>
    <p:sldId id="287" r:id="rId6"/>
    <p:sldId id="285" r:id="rId7"/>
    <p:sldId id="266" r:id="rId8"/>
    <p:sldId id="289" r:id="rId9"/>
    <p:sldId id="274" r:id="rId10"/>
    <p:sldId id="267" r:id="rId11"/>
    <p:sldId id="268" r:id="rId12"/>
    <p:sldId id="275" r:id="rId13"/>
    <p:sldId id="288" r:id="rId14"/>
    <p:sldId id="277" r:id="rId15"/>
    <p:sldId id="282" r:id="rId16"/>
    <p:sldId id="279" r:id="rId17"/>
    <p:sldId id="259" r:id="rId18"/>
    <p:sldId id="260" r:id="rId19"/>
    <p:sldId id="261" r:id="rId20"/>
    <p:sldId id="290" r:id="rId21"/>
    <p:sldId id="281" r:id="rId22"/>
    <p:sldId id="263" r:id="rId23"/>
    <p:sldId id="280" r:id="rId24"/>
    <p:sldId id="264" r:id="rId25"/>
    <p:sldId id="294" r:id="rId26"/>
    <p:sldId id="272" r:id="rId27"/>
    <p:sldId id="271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0" d="100"/>
          <a:sy n="140" d="100"/>
        </p:scale>
        <p:origin x="101" y="9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AA086F-6798-461F-8895-03C977919B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69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A47356-DCF7-49A5-9EC3-90C6F23B35CA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642D1B-579D-4818-8C8E-900E404091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85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FA50-AEF3-4CC1-B8DB-74075DAE848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08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31DC1-50ED-4045-9A51-C3BE766289E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3388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38980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FA50-AEF3-4CC1-B8DB-74075DAE8487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93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706438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C5184-E610-4CAF-94CA-6F9387F68FA5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63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05BF8-FC8E-4462-ADB2-147B2F2DFF0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81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05BF8-FC8E-4462-ADB2-147B2F2DFF0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21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05BF8-FC8E-4462-ADB2-147B2F2DFF0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31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A27F-BB1D-4DAB-B68B-E4AB0331F99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89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FA50-AEF3-4CC1-B8DB-74075DAE8487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45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FA50-AEF3-4CC1-B8DB-74075DAE8487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09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52392-1CE2-4005-BAD0-B83BBE476F71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13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723C-E90B-4BB5-8985-875041DC726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65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71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93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82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3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1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92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2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2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9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29, 2019</a:t>
            </a:r>
            <a:endParaRPr lang="en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3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April 29, 2019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F7EF9A8-F067-4BD8-82BD-65BA0198F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86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ublications.gov.sk.ca/deplist.cfm?d=9&amp;c=46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ipc.sk.ca/assets/sample-operational-policy-for-municipaliti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pc.sk.ca/Resources_Citizens_Access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82" y="2002971"/>
            <a:ext cx="9738360" cy="1977380"/>
          </a:xfrm>
        </p:spPr>
        <p:txBody>
          <a:bodyPr/>
          <a:lstStyle/>
          <a:p>
            <a:r>
              <a:rPr lang="en-US" sz="5400" dirty="0"/>
              <a:t>LA FOIP 101: What Municipalities Need to Know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82" y="4453772"/>
            <a:ext cx="9593217" cy="1069848"/>
          </a:xfrm>
        </p:spPr>
        <p:txBody>
          <a:bodyPr>
            <a:normAutofit/>
          </a:bodyPr>
          <a:lstStyle/>
          <a:p>
            <a:r>
              <a:rPr lang="en-US" dirty="0"/>
              <a:t>Diane Aldridge, Director of Compliance</a:t>
            </a:r>
          </a:p>
          <a:p>
            <a:r>
              <a:rPr lang="en-US" dirty="0"/>
              <a:t>Office of the Saskatchewan Information and Privacy Commissioner</a:t>
            </a:r>
          </a:p>
        </p:txBody>
      </p:sp>
    </p:spTree>
    <p:extLst>
      <p:ext uri="{BB962C8B-B14F-4D97-AF65-F5344CB8AC3E}">
        <p14:creationId xmlns:p14="http://schemas.microsoft.com/office/powerpoint/2010/main" val="384848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5280"/>
            <a:ext cx="10058400" cy="1609344"/>
          </a:xfrm>
        </p:spPr>
        <p:txBody>
          <a:bodyPr/>
          <a:lstStyle/>
          <a:p>
            <a:r>
              <a:rPr lang="en-CA" dirty="0"/>
              <a:t>Reasons to Withhold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49885"/>
            <a:ext cx="9412706" cy="4988024"/>
          </a:xfrm>
        </p:spPr>
        <p:txBody>
          <a:bodyPr>
            <a:normAutofit/>
          </a:bodyPr>
          <a:lstStyle/>
          <a:p>
            <a:r>
              <a:rPr lang="en-CA" sz="3200" dirty="0"/>
              <a:t>Exemptions: mandatory or discretionary</a:t>
            </a:r>
          </a:p>
          <a:p>
            <a:pPr lvl="1"/>
            <a:r>
              <a:rPr lang="en-CA" sz="2400" dirty="0"/>
              <a:t>For example, third party personal information, solicitor-client material, advice from officials, lawful investigation, harm economic interests, trade secrets</a:t>
            </a:r>
          </a:p>
          <a:p>
            <a:r>
              <a:rPr lang="en-CA" sz="3200" dirty="0"/>
              <a:t>Exclusions</a:t>
            </a:r>
          </a:p>
          <a:p>
            <a:r>
              <a:rPr lang="en-US" sz="3200" dirty="0"/>
              <a:t>Another Act prevails</a:t>
            </a:r>
            <a:endParaRPr lang="en-CA" sz="3200" dirty="0"/>
          </a:p>
          <a:p>
            <a:r>
              <a:rPr lang="en-CA" sz="3200" dirty="0"/>
              <a:t>Publish in 90 days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65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674" y="279452"/>
            <a:ext cx="10058400" cy="1271979"/>
          </a:xfrm>
        </p:spPr>
        <p:txBody>
          <a:bodyPr/>
          <a:lstStyle/>
          <a:p>
            <a:r>
              <a:rPr lang="en-CA" dirty="0"/>
              <a:t>Could be released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7343" y="1467322"/>
            <a:ext cx="7931224" cy="4988024"/>
          </a:xfrm>
        </p:spPr>
        <p:txBody>
          <a:bodyPr>
            <a:normAutofit/>
          </a:bodyPr>
          <a:lstStyle/>
          <a:p>
            <a:r>
              <a:rPr lang="en-US" sz="2400" dirty="0"/>
              <a:t>Exercise of discretion</a:t>
            </a:r>
            <a:endParaRPr lang="en-CA" sz="2400" dirty="0"/>
          </a:p>
          <a:p>
            <a:r>
              <a:rPr lang="en-CA" sz="2400" dirty="0"/>
              <a:t>Public interest override</a:t>
            </a:r>
          </a:p>
          <a:p>
            <a:r>
              <a:rPr lang="en-CA" sz="2400" dirty="0"/>
              <a:t>Time period has expired</a:t>
            </a:r>
          </a:p>
          <a:p>
            <a:r>
              <a:rPr lang="en-CA" sz="2400" dirty="0"/>
              <a:t>Consent of third party or decision maker</a:t>
            </a:r>
          </a:p>
          <a:p>
            <a:r>
              <a:rPr lang="en-CA" sz="2400" dirty="0"/>
              <a:t>De-identified, statistical or aggregate data only</a:t>
            </a:r>
          </a:p>
          <a:p>
            <a:r>
              <a:rPr lang="en-CA" sz="2400" dirty="0"/>
              <a:t>Otherwise publicly available</a:t>
            </a:r>
          </a:p>
          <a:p>
            <a:r>
              <a:rPr lang="en-CA" sz="2400" dirty="0"/>
              <a:t>Laws that require or permit disclosure</a:t>
            </a:r>
          </a:p>
          <a:p>
            <a:pPr lvl="1"/>
            <a:r>
              <a:rPr lang="en-CA" dirty="0"/>
              <a:t>i.e. </a:t>
            </a:r>
            <a:r>
              <a:rPr lang="en-CA" i="1" dirty="0"/>
              <a:t>The Cities Act</a:t>
            </a:r>
          </a:p>
          <a:p>
            <a:pPr marL="777240" lvl="2" indent="0">
              <a:buNone/>
            </a:pPr>
            <a:r>
              <a:rPr lang="en-CA" dirty="0"/>
              <a:t>91(1) Any person is entitled at any time during regular business hours to inspect and obtain copies of :</a:t>
            </a:r>
          </a:p>
          <a:p>
            <a:pPr marL="1371600" lvl="3" indent="0">
              <a:buNone/>
            </a:pPr>
            <a:r>
              <a:rPr lang="en-CA" dirty="0"/>
              <a:t>(a) Any contract approved by the council, any bylaw or resolution and any account paid by the council relating to the city;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04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80" y="484632"/>
            <a:ext cx="6176210" cy="1609344"/>
          </a:xfrm>
        </p:spPr>
        <p:txBody>
          <a:bodyPr/>
          <a:lstStyle/>
          <a:p>
            <a:r>
              <a:rPr lang="en-US" dirty="0"/>
              <a:t>Section 7 response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9" y="2093976"/>
            <a:ext cx="5514474" cy="4046892"/>
          </a:xfrm>
        </p:spPr>
        <p:txBody>
          <a:bodyPr/>
          <a:lstStyle/>
          <a:p>
            <a:r>
              <a:rPr lang="en-US" sz="2400" dirty="0"/>
              <a:t>Last step of the process</a:t>
            </a:r>
          </a:p>
          <a:p>
            <a:r>
              <a:rPr lang="en-US" sz="2400" dirty="0"/>
              <a:t>Send decision letter to applicant</a:t>
            </a:r>
          </a:p>
          <a:p>
            <a:r>
              <a:rPr lang="en-US" sz="2400" dirty="0"/>
              <a:t>Templates available at </a:t>
            </a:r>
            <a:r>
              <a:rPr lang="en-US" sz="2400" dirty="0">
                <a:hlinkClick r:id="rId2"/>
              </a:rPr>
              <a:t>http://www.publications.gov.sk.ca/deplist.cfm?d=9&amp;c=4620</a:t>
            </a:r>
            <a:endParaRPr lang="en-US" sz="2400" dirty="0"/>
          </a:p>
          <a:p>
            <a:pPr lvl="1"/>
            <a:r>
              <a:rPr lang="en-US" sz="2000" dirty="0"/>
              <a:t>Tailor as necessary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40" y="179597"/>
            <a:ext cx="4763588" cy="609318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41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OPERATIONAL POLICY – Access To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34126"/>
            <a:ext cx="10058400" cy="3838074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https://oipc.sk.ca/assets/sample-operational-policy-for-municipalities.pdf</a:t>
            </a:r>
            <a:endParaRPr lang="en-CA" dirty="0"/>
          </a:p>
          <a:p>
            <a:r>
              <a:rPr lang="en-US" dirty="0"/>
              <a:t>Purpose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Policy</a:t>
            </a:r>
          </a:p>
          <a:p>
            <a:r>
              <a:rPr lang="en-US" dirty="0"/>
              <a:t>Roles and Responsibilities</a:t>
            </a:r>
          </a:p>
          <a:p>
            <a:r>
              <a:rPr lang="en-US" dirty="0"/>
              <a:t>Related Forms</a:t>
            </a:r>
          </a:p>
          <a:p>
            <a:r>
              <a:rPr lang="en-US" dirty="0"/>
              <a:t>Reference Material</a:t>
            </a:r>
          </a:p>
          <a:p>
            <a:r>
              <a:rPr lang="en-US" dirty="0"/>
              <a:t>Form A – Access to Information Request Form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76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8" y="273337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Request for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65" y="1195451"/>
            <a:ext cx="10232571" cy="52576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Access request</a:t>
            </a:r>
          </a:p>
          <a:p>
            <a:pPr lvl="1"/>
            <a:r>
              <a:rPr lang="en-CA" dirty="0"/>
              <a:t>Public body denial</a:t>
            </a:r>
          </a:p>
          <a:p>
            <a:pPr lvl="1"/>
            <a:r>
              <a:rPr lang="en-CA" dirty="0"/>
              <a:t>Citizen requests review by IPC</a:t>
            </a:r>
          </a:p>
          <a:p>
            <a:pPr lvl="1"/>
            <a:r>
              <a:rPr lang="en-CA" dirty="0"/>
              <a:t>Telephone call or email</a:t>
            </a:r>
          </a:p>
          <a:p>
            <a:r>
              <a:rPr lang="en-CA" dirty="0"/>
              <a:t>Early resolution attempts</a:t>
            </a:r>
          </a:p>
          <a:p>
            <a:r>
              <a:rPr lang="en-CA" dirty="0"/>
              <a:t>Notification letter</a:t>
            </a:r>
          </a:p>
          <a:p>
            <a:pPr lvl="1"/>
            <a:r>
              <a:rPr lang="en-CA" dirty="0"/>
              <a:t>Ask for index of records</a:t>
            </a:r>
          </a:p>
          <a:p>
            <a:pPr lvl="1"/>
            <a:r>
              <a:rPr lang="en-CA" dirty="0"/>
              <a:t>The record – IPC will not release</a:t>
            </a:r>
          </a:p>
          <a:p>
            <a:pPr lvl="1"/>
            <a:r>
              <a:rPr lang="en-CA" dirty="0"/>
              <a:t>Submission</a:t>
            </a:r>
          </a:p>
          <a:p>
            <a:pPr lvl="1"/>
            <a:r>
              <a:rPr lang="en-CA" dirty="0"/>
              <a:t>14 days </a:t>
            </a:r>
          </a:p>
          <a:p>
            <a:r>
              <a:rPr lang="en-CA" dirty="0"/>
              <a:t>Draft Report - comment 7 days</a:t>
            </a:r>
          </a:p>
          <a:p>
            <a:r>
              <a:rPr lang="en-CA" dirty="0"/>
              <a:t>Final Report</a:t>
            </a:r>
          </a:p>
          <a:p>
            <a:pPr lvl="1"/>
            <a:r>
              <a:rPr lang="en-CA" dirty="0"/>
              <a:t>On website 3 days later</a:t>
            </a:r>
          </a:p>
          <a:p>
            <a:pPr lvl="1"/>
            <a:r>
              <a:rPr lang="en-CA" dirty="0"/>
              <a:t>Public body has 30 days to respond</a:t>
            </a:r>
          </a:p>
          <a:p>
            <a:r>
              <a:rPr lang="en-CA" dirty="0"/>
              <a:t>Applicant or third party can appeal to the court</a:t>
            </a:r>
          </a:p>
          <a:p>
            <a:pPr marL="0" indent="0">
              <a:buNone/>
            </a:pPr>
            <a:r>
              <a:rPr lang="en-CA" dirty="0"/>
              <a:t>*A chart of the process is available on our website at </a:t>
            </a:r>
            <a:r>
              <a:rPr lang="en-CA" dirty="0">
                <a:hlinkClick r:id="rId2"/>
              </a:rPr>
              <a:t>http://www.oipc.sk.ca/Resources_Citizens_Access.htm</a:t>
            </a:r>
            <a:r>
              <a:rPr lang="en-CA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2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31" y="208292"/>
            <a:ext cx="10058400" cy="1609344"/>
          </a:xfrm>
        </p:spPr>
        <p:txBody>
          <a:bodyPr/>
          <a:lstStyle/>
          <a:p>
            <a:r>
              <a:rPr lang="en-US" dirty="0"/>
              <a:t>Review Reports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59" y="1837508"/>
            <a:ext cx="10058400" cy="4247606"/>
          </a:xfrm>
        </p:spPr>
        <p:txBody>
          <a:bodyPr>
            <a:normAutofit/>
          </a:bodyPr>
          <a:lstStyle/>
          <a:p>
            <a:r>
              <a:rPr lang="en-US" sz="3600" dirty="0"/>
              <a:t>223-2018 </a:t>
            </a:r>
          </a:p>
          <a:p>
            <a:r>
              <a:rPr lang="en-US" sz="3600" dirty="0"/>
              <a:t>193-2018 </a:t>
            </a:r>
          </a:p>
          <a:p>
            <a:r>
              <a:rPr lang="en-US" sz="3600" dirty="0"/>
              <a:t>140-2018</a:t>
            </a:r>
          </a:p>
          <a:p>
            <a:r>
              <a:rPr lang="en-US" sz="3600" dirty="0"/>
              <a:t>035-2018</a:t>
            </a:r>
            <a:endParaRPr lang="en-CA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15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76" y="2353456"/>
            <a:ext cx="7710892" cy="37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16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C9DF4-B2D5-4E20-9FCE-B82268F5A645}"/>
              </a:ext>
            </a:extLst>
          </p:cNvPr>
          <p:cNvSpPr txBox="1"/>
          <p:nvPr/>
        </p:nvSpPr>
        <p:spPr>
          <a:xfrm>
            <a:off x="5015768" y="2849217"/>
            <a:ext cx="21604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500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206624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547" y="336884"/>
            <a:ext cx="8229600" cy="1340768"/>
          </a:xfrm>
        </p:spPr>
        <p:txBody>
          <a:bodyPr/>
          <a:lstStyle/>
          <a:p>
            <a:r>
              <a:rPr lang="en-CA" dirty="0"/>
              <a:t>It’s all about me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970547" y="1593068"/>
            <a:ext cx="10481224" cy="4572000"/>
          </a:xfrm>
        </p:spPr>
        <p:txBody>
          <a:bodyPr>
            <a:normAutofit/>
          </a:bodyPr>
          <a:lstStyle/>
          <a:p>
            <a:r>
              <a:rPr lang="en-US" sz="3200" dirty="0"/>
              <a:t>Information privacy defined:</a:t>
            </a:r>
          </a:p>
          <a:p>
            <a:pPr lvl="1"/>
            <a:r>
              <a:rPr lang="en-US" sz="2800" dirty="0"/>
              <a:t>Right of an individual to determine for him/herself when, how and to what extent he/she will share his/her </a:t>
            </a:r>
            <a:r>
              <a:rPr lang="en-US" sz="2800" b="1" dirty="0">
                <a:solidFill>
                  <a:srgbClr val="92D050"/>
                </a:solidFill>
              </a:rPr>
              <a:t>“personal information”</a:t>
            </a:r>
          </a:p>
          <a:p>
            <a:pPr lvl="1">
              <a:buNone/>
            </a:pPr>
            <a:endParaRPr lang="en-US" sz="800" dirty="0"/>
          </a:p>
          <a:p>
            <a:r>
              <a:rPr lang="en-US" sz="3200" dirty="0"/>
              <a:t>Personal information defined:</a:t>
            </a:r>
          </a:p>
          <a:p>
            <a:pPr lvl="1"/>
            <a:r>
              <a:rPr lang="en-US" sz="2800" dirty="0"/>
              <a:t>Generally, its is information about an identifiable individual</a:t>
            </a:r>
          </a:p>
          <a:p>
            <a:pPr lvl="1"/>
            <a:r>
              <a:rPr lang="en-US" sz="2800" dirty="0"/>
              <a:t>Defined by the applicable privacy law</a:t>
            </a:r>
          </a:p>
          <a:p>
            <a:pPr lvl="1"/>
            <a:r>
              <a:rPr lang="en-US" sz="2800" dirty="0"/>
              <a:t>Others opinions about me are my personal information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36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2526" y="397042"/>
            <a:ext cx="10348602" cy="134076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Not</a:t>
            </a:r>
            <a:r>
              <a:rPr lang="en-CA" dirty="0"/>
              <a:t> personal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6" y="1925053"/>
            <a:ext cx="10058400" cy="4347731"/>
          </a:xfrm>
        </p:spPr>
        <p:txBody>
          <a:bodyPr>
            <a:normAutofit/>
          </a:bodyPr>
          <a:lstStyle/>
          <a:p>
            <a:r>
              <a:rPr lang="en-US" sz="3200" dirty="0"/>
              <a:t>No concern if de-identified, or provided as statistics only, or as aggregate data</a:t>
            </a:r>
          </a:p>
          <a:p>
            <a:pPr>
              <a:buNone/>
            </a:pPr>
            <a:endParaRPr lang="en-US" sz="800" dirty="0"/>
          </a:p>
          <a:p>
            <a:r>
              <a:rPr lang="en-US" sz="3200" dirty="0"/>
              <a:t>Employment specific information (i.e. business card information, job duties, salary, etc) and ‘work product’</a:t>
            </a:r>
          </a:p>
          <a:p>
            <a:pPr>
              <a:buNone/>
            </a:pPr>
            <a:endParaRPr lang="en-US" sz="800" dirty="0"/>
          </a:p>
          <a:p>
            <a:r>
              <a:rPr lang="en-US" sz="3200" dirty="0"/>
              <a:t>However, employment history is personal information</a:t>
            </a:r>
            <a:endParaRPr lang="en-CA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15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698" y="524458"/>
            <a:ext cx="8229600" cy="839788"/>
          </a:xfrm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idx="1"/>
          </p:nvPr>
        </p:nvSpPr>
        <p:spPr>
          <a:xfrm>
            <a:off x="876697" y="1557909"/>
            <a:ext cx="10653451" cy="489743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Confidentiality</a:t>
            </a:r>
          </a:p>
          <a:p>
            <a:pPr lvl="1"/>
            <a:r>
              <a:rPr lang="en-CA" sz="3100" dirty="0"/>
              <a:t>Obligation to protect the </a:t>
            </a:r>
            <a:r>
              <a:rPr lang="en-CA" sz="3100" dirty="0">
                <a:solidFill>
                  <a:schemeClr val="accent2"/>
                </a:solidFill>
              </a:rPr>
              <a:t>personal information</a:t>
            </a:r>
            <a:r>
              <a:rPr lang="en-CA" sz="3100" dirty="0"/>
              <a:t> entrusted to an organization</a:t>
            </a:r>
          </a:p>
          <a:p>
            <a:pPr lvl="2"/>
            <a:r>
              <a:rPr lang="en-CA" sz="2400" dirty="0"/>
              <a:t>Other types of confidential information includes proprietary information such as trade secrets, solicitor-client, cabinet confidences. </a:t>
            </a:r>
          </a:p>
          <a:p>
            <a:pPr lvl="3"/>
            <a:r>
              <a:rPr lang="en-CA" sz="2200" dirty="0">
                <a:solidFill>
                  <a:schemeClr val="accent2"/>
                </a:solidFill>
              </a:rPr>
              <a:t>No privacy interests </a:t>
            </a:r>
            <a:r>
              <a:rPr lang="en-CA" sz="2200" dirty="0"/>
              <a:t>engaged as not personal information.  Must be protected nonetheless.</a:t>
            </a:r>
          </a:p>
          <a:p>
            <a:pPr lvl="2">
              <a:buFont typeface="Wingdings" pitchFamily="2" charset="2"/>
              <a:buNone/>
            </a:pPr>
            <a:endParaRPr lang="en-US" sz="700" dirty="0"/>
          </a:p>
          <a:p>
            <a:r>
              <a:rPr lang="en-US" sz="3600" dirty="0"/>
              <a:t>Security</a:t>
            </a:r>
          </a:p>
          <a:p>
            <a:pPr lvl="1"/>
            <a:r>
              <a:rPr lang="en-CA" sz="3100" dirty="0"/>
              <a:t>Assessing </a:t>
            </a:r>
            <a:r>
              <a:rPr lang="en-CA" sz="3100" dirty="0">
                <a:solidFill>
                  <a:schemeClr val="accent2"/>
                </a:solidFill>
              </a:rPr>
              <a:t>threats &amp; risks </a:t>
            </a:r>
            <a:r>
              <a:rPr lang="en-CA" sz="3100" dirty="0"/>
              <a:t>to personal information and taking steps to protect</a:t>
            </a:r>
          </a:p>
          <a:p>
            <a:pPr lvl="1">
              <a:buFont typeface="Wingdings" pitchFamily="2" charset="2"/>
              <a:buNone/>
            </a:pPr>
            <a:endParaRPr lang="en-US" sz="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034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3669"/>
            <a:ext cx="10058400" cy="1609344"/>
          </a:xfrm>
        </p:spPr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4629"/>
            <a:ext cx="10168128" cy="4789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Disclaimer</a:t>
            </a:r>
          </a:p>
          <a:p>
            <a:r>
              <a:rPr lang="en-US" dirty="0"/>
              <a:t>LA FOIP</a:t>
            </a:r>
          </a:p>
          <a:p>
            <a:r>
              <a:rPr lang="en-US" dirty="0"/>
              <a:t>Municipal Legislation</a:t>
            </a:r>
          </a:p>
          <a:p>
            <a:r>
              <a:rPr lang="en-US" dirty="0"/>
              <a:t>Access to Information</a:t>
            </a:r>
          </a:p>
          <a:p>
            <a:r>
              <a:rPr lang="en-US" dirty="0"/>
              <a:t>Request for Review</a:t>
            </a:r>
          </a:p>
          <a:p>
            <a:r>
              <a:rPr lang="en-US" dirty="0"/>
              <a:t>Highlights of Review Reports</a:t>
            </a:r>
          </a:p>
          <a:p>
            <a:r>
              <a:rPr lang="en-US" dirty="0"/>
              <a:t>Privacy and personal information</a:t>
            </a:r>
          </a:p>
          <a:p>
            <a:r>
              <a:rPr lang="en-US" dirty="0"/>
              <a:t>Collection, use and disclosure</a:t>
            </a:r>
          </a:p>
          <a:p>
            <a:r>
              <a:rPr lang="en-US" dirty="0"/>
              <a:t>Safeguards</a:t>
            </a:r>
          </a:p>
          <a:p>
            <a:r>
              <a:rPr lang="en-US" dirty="0"/>
              <a:t>Privacy breaches and investigations by IPC</a:t>
            </a:r>
          </a:p>
          <a:p>
            <a:r>
              <a:rPr lang="en-US" dirty="0"/>
              <a:t>Issues and Trends</a:t>
            </a:r>
          </a:p>
          <a:p>
            <a:r>
              <a:rPr lang="en-US" dirty="0"/>
              <a:t>Wrap-up and Q&amp;As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15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Collection, use, and disclosure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98032"/>
            <a:ext cx="10058400" cy="3737008"/>
          </a:xfrm>
        </p:spPr>
        <p:txBody>
          <a:bodyPr/>
          <a:lstStyle/>
          <a:p>
            <a:r>
              <a:rPr lang="en-US" sz="3200" dirty="0"/>
              <a:t>Data transactions</a:t>
            </a:r>
          </a:p>
          <a:p>
            <a:r>
              <a:rPr lang="en-US" sz="3200" dirty="0"/>
              <a:t>Need authority to act</a:t>
            </a:r>
          </a:p>
          <a:p>
            <a:r>
              <a:rPr lang="en-US" sz="3200" dirty="0"/>
              <a:t>Data minimization principle</a:t>
            </a:r>
          </a:p>
          <a:p>
            <a:r>
              <a:rPr lang="en-US" sz="3200" dirty="0"/>
              <a:t>Exercise of discretion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B10C53E-71C1-449D-96CE-4379E51634D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40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16" y="310460"/>
            <a:ext cx="10058400" cy="1609344"/>
          </a:xfrm>
        </p:spPr>
        <p:txBody>
          <a:bodyPr/>
          <a:lstStyle/>
          <a:p>
            <a:r>
              <a:rPr lang="en-US" dirty="0"/>
              <a:t>safeguards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16" y="1645920"/>
            <a:ext cx="10058400" cy="4360817"/>
          </a:xfrm>
        </p:spPr>
        <p:txBody>
          <a:bodyPr/>
          <a:lstStyle/>
          <a:p>
            <a:r>
              <a:rPr lang="en-CA" sz="3200" dirty="0"/>
              <a:t>To prevent privacy breaches implement and utilize </a:t>
            </a:r>
            <a:r>
              <a:rPr lang="en-CA" sz="3200" dirty="0">
                <a:solidFill>
                  <a:schemeClr val="accent2"/>
                </a:solidFill>
              </a:rPr>
              <a:t>physical, administrative </a:t>
            </a:r>
            <a:r>
              <a:rPr lang="en-CA" sz="3200" dirty="0"/>
              <a:t>and</a:t>
            </a:r>
            <a:r>
              <a:rPr lang="en-CA" sz="3200" dirty="0">
                <a:solidFill>
                  <a:schemeClr val="accent2"/>
                </a:solidFill>
              </a:rPr>
              <a:t> technical</a:t>
            </a:r>
            <a:r>
              <a:rPr lang="en-CA" sz="3200" dirty="0"/>
              <a:t> safeguards including:</a:t>
            </a:r>
          </a:p>
          <a:p>
            <a:pPr lvl="1"/>
            <a:r>
              <a:rPr lang="en-CA" sz="2800" dirty="0"/>
              <a:t>Monitoring, supervising and inhibiting some data practices (‘need-to-know’; user IDs and passwords; locked doors/filing cabinets)</a:t>
            </a:r>
          </a:p>
          <a:p>
            <a:pPr lvl="1"/>
            <a:r>
              <a:rPr lang="en-CA" sz="2800" dirty="0"/>
              <a:t>Orientation &amp; Training</a:t>
            </a:r>
          </a:p>
          <a:p>
            <a:pPr lvl="1"/>
            <a:r>
              <a:rPr lang="en-CA" sz="2800" dirty="0"/>
              <a:t>Policies and Procedures</a:t>
            </a:r>
          </a:p>
          <a:p>
            <a:pPr lvl="1"/>
            <a:r>
              <a:rPr lang="en-CA" sz="2800" dirty="0"/>
              <a:t>Proper Disposal Methods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8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314" y="550849"/>
            <a:ext cx="9308875" cy="13441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4400" dirty="0"/>
              <a:t>What to do if a </a:t>
            </a:r>
            <a:br>
              <a:rPr lang="en-CA" sz="4400" dirty="0"/>
            </a:br>
            <a:r>
              <a:rPr lang="en-CA" sz="4400" dirty="0"/>
              <a:t>privacy breach occurs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27314" y="2020788"/>
            <a:ext cx="9269187" cy="4000500"/>
          </a:xfrm>
        </p:spPr>
        <p:txBody>
          <a:bodyPr>
            <a:normAutofit lnSpcReduction="10000"/>
          </a:bodyPr>
          <a:lstStyle/>
          <a:p>
            <a:pPr marL="265176" indent="-265176">
              <a:defRPr/>
            </a:pPr>
            <a:r>
              <a:rPr lang="en-US" sz="3200" dirty="0"/>
              <a:t>Five Key Steps in Responding to a Privacy Breach </a:t>
            </a:r>
          </a:p>
          <a:p>
            <a:pPr marL="265176" indent="-265176">
              <a:buNone/>
              <a:defRPr/>
            </a:pPr>
            <a:r>
              <a:rPr lang="en-US" sz="3200" dirty="0"/>
              <a:t>		Step 1: Contain;</a:t>
            </a:r>
          </a:p>
          <a:p>
            <a:pPr marL="265176" indent="-265176">
              <a:buNone/>
              <a:defRPr/>
            </a:pPr>
            <a:r>
              <a:rPr lang="en-US" sz="3200" dirty="0"/>
              <a:t>		Step 2: Investigate;</a:t>
            </a:r>
          </a:p>
          <a:p>
            <a:pPr marL="265176" indent="-265176">
              <a:buNone/>
              <a:defRPr/>
            </a:pPr>
            <a:r>
              <a:rPr lang="en-US" sz="3200" dirty="0"/>
              <a:t>		Step 3: Assess and Analyze;</a:t>
            </a:r>
          </a:p>
          <a:p>
            <a:pPr marL="265176" indent="-265176">
              <a:buNone/>
              <a:defRPr/>
            </a:pPr>
            <a:r>
              <a:rPr lang="en-US" sz="3200" dirty="0"/>
              <a:t>		Step 4: Notify; and </a:t>
            </a:r>
          </a:p>
          <a:p>
            <a:pPr marL="265176" indent="-265176">
              <a:buNone/>
              <a:defRPr/>
            </a:pPr>
            <a:r>
              <a:rPr lang="en-US" sz="3200" dirty="0"/>
              <a:t>		Step 5: Prevent.</a:t>
            </a:r>
            <a:endParaRPr lang="en-CA" sz="3600" dirty="0"/>
          </a:p>
          <a:p>
            <a:pPr marL="893064" lvl="1" indent="-609600">
              <a:lnSpc>
                <a:spcPct val="80000"/>
              </a:lnSpc>
              <a:buNone/>
              <a:defRPr/>
            </a:pPr>
            <a:r>
              <a:rPr lang="en-CA" sz="2000" dirty="0"/>
              <a:t>	</a:t>
            </a:r>
            <a:endParaRPr lang="en-CA" dirty="0"/>
          </a:p>
          <a:p>
            <a:pPr marL="893064" lvl="1" indent="-609600">
              <a:lnSpc>
                <a:spcPct val="80000"/>
              </a:lnSpc>
              <a:buNone/>
              <a:defRPr/>
            </a:pPr>
            <a:endParaRPr lang="en-CA" sz="2000" dirty="0"/>
          </a:p>
          <a:p>
            <a:pPr marL="514350" indent="-514350">
              <a:buNone/>
              <a:defRPr/>
            </a:pP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6370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90" y="228661"/>
            <a:ext cx="10058400" cy="1609344"/>
          </a:xfrm>
        </p:spPr>
        <p:txBody>
          <a:bodyPr/>
          <a:lstStyle/>
          <a:p>
            <a:r>
              <a:rPr lang="en-US" dirty="0"/>
              <a:t>Investigation by IPC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90" y="1625599"/>
            <a:ext cx="10502538" cy="5012309"/>
          </a:xfrm>
        </p:spPr>
        <p:txBody>
          <a:bodyPr>
            <a:normAutofit/>
          </a:bodyPr>
          <a:lstStyle/>
          <a:p>
            <a:r>
              <a:rPr lang="en-CA" sz="3600" dirty="0"/>
              <a:t>Breach of privacy complaints</a:t>
            </a:r>
          </a:p>
          <a:p>
            <a:pPr lvl="1"/>
            <a:r>
              <a:rPr lang="en-CA" sz="2800" dirty="0"/>
              <a:t>Public body proactively reports</a:t>
            </a:r>
          </a:p>
          <a:p>
            <a:pPr lvl="2"/>
            <a:r>
              <a:rPr lang="en-US" sz="2000" dirty="0"/>
              <a:t>If IPC is satisfied with response, most likely will close file informally</a:t>
            </a:r>
            <a:endParaRPr lang="en-CA" sz="2000" dirty="0"/>
          </a:p>
          <a:p>
            <a:pPr lvl="2"/>
            <a:r>
              <a:rPr lang="en-CA" sz="2000" dirty="0"/>
              <a:t>May end in a public report if IPC not satisfied with handling</a:t>
            </a:r>
          </a:p>
          <a:p>
            <a:pPr marL="548640" lvl="2" indent="0">
              <a:buNone/>
            </a:pPr>
            <a:endParaRPr lang="en-CA" sz="800" dirty="0"/>
          </a:p>
          <a:p>
            <a:pPr lvl="1"/>
            <a:r>
              <a:rPr lang="en-CA" sz="2800" dirty="0"/>
              <a:t>Citizen asks that IPC investigate</a:t>
            </a:r>
          </a:p>
          <a:p>
            <a:pPr lvl="2"/>
            <a:r>
              <a:rPr lang="en-CA" sz="2000" dirty="0"/>
              <a:t>IPC requests public body to do internal investigation</a:t>
            </a:r>
          </a:p>
          <a:p>
            <a:pPr lvl="2"/>
            <a:r>
              <a:rPr lang="en-CA" sz="2000" dirty="0"/>
              <a:t>IPC does further investigation</a:t>
            </a:r>
          </a:p>
          <a:p>
            <a:pPr lvl="2"/>
            <a:r>
              <a:rPr lang="en-CA" sz="2000" dirty="0"/>
              <a:t>Draft Report to public body (same timelines as in a review)</a:t>
            </a:r>
          </a:p>
          <a:p>
            <a:pPr lvl="2"/>
            <a:r>
              <a:rPr lang="en-CA" sz="2000" dirty="0"/>
              <a:t>Final Report (same timelines as in a review)</a:t>
            </a:r>
          </a:p>
          <a:p>
            <a:pPr lvl="2"/>
            <a:r>
              <a:rPr lang="en-CA" sz="2000" dirty="0"/>
              <a:t>Posted on IPC website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2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15969"/>
            <a:ext cx="8773886" cy="1219200"/>
          </a:xfrm>
        </p:spPr>
        <p:txBody>
          <a:bodyPr>
            <a:noAutofit/>
          </a:bodyPr>
          <a:lstStyle/>
          <a:p>
            <a:r>
              <a:rPr lang="en-CA" sz="4800" dirty="0"/>
              <a:t>Prevention is worth </a:t>
            </a:r>
            <a:br>
              <a:rPr lang="en-CA" sz="4800" dirty="0"/>
            </a:br>
            <a:r>
              <a:rPr lang="en-CA" sz="4800" dirty="0"/>
              <a:t>a pound of cure!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29" y="1837509"/>
            <a:ext cx="10133127" cy="4694203"/>
          </a:xfrm>
        </p:spPr>
        <p:txBody>
          <a:bodyPr>
            <a:normAutofit/>
          </a:bodyPr>
          <a:lstStyle/>
          <a:p>
            <a:r>
              <a:rPr lang="en-US" sz="2400" dirty="0"/>
              <a:t>Adhere to need-to-know and data minimization principles</a:t>
            </a:r>
            <a:endParaRPr lang="en-CA" sz="2400" dirty="0"/>
          </a:p>
          <a:p>
            <a:r>
              <a:rPr lang="en-CA" sz="2400" dirty="0"/>
              <a:t>Information life cycle management</a:t>
            </a:r>
          </a:p>
          <a:p>
            <a:r>
              <a:rPr lang="en-CA" sz="2400" dirty="0"/>
              <a:t>Confidentiality undertakings or pledges</a:t>
            </a:r>
          </a:p>
          <a:p>
            <a:r>
              <a:rPr lang="en-CA" sz="2400" dirty="0"/>
              <a:t>Get it in writing (i.e. contracts, agreements, policies, procedures)</a:t>
            </a:r>
          </a:p>
          <a:p>
            <a:r>
              <a:rPr lang="en-CA" sz="2400" dirty="0"/>
              <a:t>Make sure it’s accurate and complete</a:t>
            </a:r>
          </a:p>
          <a:p>
            <a:r>
              <a:rPr lang="en-CA" sz="2400" dirty="0"/>
              <a:t>Train, train, and train some more</a:t>
            </a:r>
          </a:p>
          <a:p>
            <a:r>
              <a:rPr lang="en-CA" sz="2400" dirty="0"/>
              <a:t>Restrict, suspend or disable user accounts when individuals on leave, change roles or are terminated</a:t>
            </a:r>
          </a:p>
          <a:p>
            <a:r>
              <a:rPr lang="en-CA" sz="2400" dirty="0"/>
              <a:t>Monitor &amp; Audit</a:t>
            </a:r>
          </a:p>
          <a:p>
            <a:r>
              <a:rPr lang="en-CA" sz="2400" dirty="0"/>
              <a:t>Secure destruction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59" y="423672"/>
            <a:ext cx="10058400" cy="1609344"/>
          </a:xfrm>
        </p:spPr>
        <p:txBody>
          <a:bodyPr/>
          <a:lstStyle/>
          <a:p>
            <a:r>
              <a:rPr lang="en-US" dirty="0"/>
              <a:t>ISSUES AND TRENDS – Quick Takes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59" y="2309747"/>
            <a:ext cx="10058400" cy="4052098"/>
          </a:xfrm>
        </p:spPr>
        <p:txBody>
          <a:bodyPr>
            <a:normAutofit/>
          </a:bodyPr>
          <a:lstStyle/>
          <a:p>
            <a:r>
              <a:rPr lang="en-US" sz="3200" dirty="0"/>
              <a:t>Who’s in charge?: mayor or administrator?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200" dirty="0"/>
              <a:t>What can I charge?: fees beyond application fees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200" dirty="0"/>
              <a:t>Who owns it?: email accounts and municipal electronic devices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352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760"/>
            <a:ext cx="10058400" cy="1609344"/>
          </a:xfrm>
        </p:spPr>
        <p:txBody>
          <a:bodyPr/>
          <a:lstStyle/>
          <a:p>
            <a:r>
              <a:rPr lang="en-US" dirty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253"/>
            <a:ext cx="10515600" cy="4937710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US" sz="2400" dirty="0"/>
              <a:t>IPC Website has many resources – www.oipc.sk.ca </a:t>
            </a:r>
            <a:r>
              <a:rPr lang="en-US" sz="2400" i="1" dirty="0"/>
              <a:t>IPC Guide to Exemptions </a:t>
            </a:r>
            <a:endParaRPr lang="en-US" sz="2400" dirty="0"/>
          </a:p>
          <a:p>
            <a:r>
              <a:rPr lang="en-US" sz="2400" i="1" dirty="0"/>
              <a:t>Best Practices for Responding to Access Requests </a:t>
            </a:r>
            <a:endParaRPr lang="en-US" sz="2400" dirty="0"/>
          </a:p>
          <a:p>
            <a:r>
              <a:rPr lang="en-US" sz="2400" i="1" dirty="0"/>
              <a:t>What to Expect During a Review with the IPC </a:t>
            </a:r>
            <a:endParaRPr lang="en-US" sz="2400" dirty="0"/>
          </a:p>
          <a:p>
            <a:r>
              <a:rPr lang="en-US" sz="2400" i="1" dirty="0"/>
              <a:t>Privacy Breach Guidelines for Government Institutions and Local Authorities </a:t>
            </a:r>
            <a:endParaRPr lang="en-US" sz="2400" dirty="0"/>
          </a:p>
          <a:p>
            <a:r>
              <a:rPr lang="en-US" sz="2400" i="1" dirty="0"/>
              <a:t>What </a:t>
            </a:r>
            <a:r>
              <a:rPr lang="en-US" sz="2400" i="1" dirty="0" err="1"/>
              <a:t>Councillors</a:t>
            </a:r>
            <a:r>
              <a:rPr lang="en-US" sz="2400" i="1" dirty="0"/>
              <a:t> should Know about LA FOIP </a:t>
            </a:r>
            <a:endParaRPr lang="en-US" sz="2400" dirty="0"/>
          </a:p>
          <a:p>
            <a:r>
              <a:rPr lang="en-US" sz="2400" i="1" dirty="0"/>
              <a:t>Best Practices for Mayors, Reeves, </a:t>
            </a:r>
            <a:r>
              <a:rPr lang="en-US" sz="2400" i="1" dirty="0" err="1"/>
              <a:t>Councillors</a:t>
            </a:r>
            <a:r>
              <a:rPr lang="en-US" sz="2400" i="1" dirty="0"/>
              <a:t> and School Board Members in Handling Records that Contain PI and PHI</a:t>
            </a:r>
          </a:p>
          <a:p>
            <a:r>
              <a:rPr lang="en-US" sz="2400" i="1" dirty="0"/>
              <a:t>LA FOIP Sound Bytes – Q &amp; A Webinars for Cities, Towns, villages, Rural Municipalities, </a:t>
            </a:r>
            <a:r>
              <a:rPr lang="en-US" sz="2400" i="1" dirty="0" err="1"/>
              <a:t>etc</a:t>
            </a:r>
            <a:endParaRPr lang="en-US" sz="24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973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7620000" cy="1296144"/>
          </a:xfrm>
        </p:spPr>
        <p:txBody>
          <a:bodyPr/>
          <a:lstStyle/>
          <a:p>
            <a:pPr algn="ctr"/>
            <a:r>
              <a:rPr lang="en-CA" sz="66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CA" sz="3200" dirty="0"/>
          </a:p>
          <a:p>
            <a:pPr marL="109728" indent="0" algn="ctr">
              <a:buNone/>
            </a:pPr>
            <a:endParaRPr lang="en-CA" sz="3200" dirty="0"/>
          </a:p>
          <a:p>
            <a:pPr marL="109728" indent="0" algn="ctr">
              <a:buNone/>
            </a:pPr>
            <a:r>
              <a:rPr lang="en-CA" sz="3200" dirty="0"/>
              <a:t>Follow us on Twitter</a:t>
            </a:r>
          </a:p>
          <a:p>
            <a:pPr marL="109728" indent="0" algn="ctr">
              <a:buNone/>
            </a:pPr>
            <a:r>
              <a:rPr lang="en-CA" sz="3200" dirty="0"/>
              <a:t>@</a:t>
            </a:r>
            <a:r>
              <a:rPr lang="en-CA" sz="3200" dirty="0" err="1"/>
              <a:t>SaskIPC</a:t>
            </a:r>
            <a:endParaRPr lang="en-CA" sz="3200" dirty="0"/>
          </a:p>
          <a:p>
            <a:pPr marL="109728" indent="0" algn="ctr">
              <a:buNone/>
            </a:pPr>
            <a:endParaRPr lang="en-CA" dirty="0"/>
          </a:p>
          <a:p>
            <a:pPr marL="109728" indent="0" algn="ctr">
              <a:buNone/>
            </a:pPr>
            <a:r>
              <a:rPr lang="en-CA" sz="3200" dirty="0"/>
              <a:t>Updated resources are at:</a:t>
            </a:r>
          </a:p>
          <a:p>
            <a:pPr marL="109728" indent="0" algn="ctr">
              <a:buNone/>
            </a:pPr>
            <a:r>
              <a:rPr lang="en-CA" sz="3200" dirty="0"/>
              <a:t> www.oipc.sk.ca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2666833"/>
            <a:ext cx="786619" cy="51785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43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03" y="391886"/>
            <a:ext cx="8229600" cy="1412776"/>
          </a:xfrm>
        </p:spPr>
        <p:txBody>
          <a:bodyPr/>
          <a:lstStyle/>
          <a:p>
            <a:r>
              <a:rPr lang="en-US" dirty="0"/>
              <a:t>Disclaimer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69848" y="1612232"/>
            <a:ext cx="10058400" cy="4559968"/>
          </a:xfrm>
        </p:spPr>
        <p:txBody>
          <a:bodyPr>
            <a:normAutofit/>
          </a:bodyPr>
          <a:lstStyle/>
          <a:p>
            <a:r>
              <a:rPr lang="en-CA" sz="3200" dirty="0"/>
              <a:t>Materials prepared are by the IPC to assist persons in understanding the laws discussed and access and privacy best practices</a:t>
            </a:r>
          </a:p>
          <a:p>
            <a:pPr>
              <a:buNone/>
            </a:pPr>
            <a:endParaRPr lang="en-CA" sz="800" dirty="0"/>
          </a:p>
          <a:p>
            <a:r>
              <a:rPr lang="en-CA" sz="3200" dirty="0"/>
              <a:t>Only offered as non-binding, general advice as we cannot give advanced rulings</a:t>
            </a:r>
          </a:p>
          <a:p>
            <a:pPr>
              <a:buNone/>
            </a:pPr>
            <a:endParaRPr lang="en-CA" sz="800" dirty="0"/>
          </a:p>
          <a:p>
            <a:r>
              <a:rPr lang="en-CA" sz="3200" dirty="0"/>
              <a:t>Unable to discuss specific past or present cases unless Report issued or details otherwise publicly known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616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167" y="375222"/>
            <a:ext cx="7772400" cy="1350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LA FOIP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879565" y="1611086"/>
            <a:ext cx="10293532" cy="4815840"/>
          </a:xfrm>
        </p:spPr>
        <p:txBody>
          <a:bodyPr rtlCol="0">
            <a:normAutofit/>
          </a:bodyPr>
          <a:lstStyle/>
          <a:p>
            <a:pPr marL="438912" indent="-320040">
              <a:lnSpc>
                <a:spcPct val="10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CA" sz="2800" dirty="0"/>
              <a:t>In force effective July 1, 1993</a:t>
            </a:r>
          </a:p>
          <a:p>
            <a:pPr marL="438912" indent="-320040">
              <a:lnSpc>
                <a:spcPct val="10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sz="2800" dirty="0"/>
              <a:t>Significant amendments January 1, 2018</a:t>
            </a:r>
            <a:endParaRPr lang="en-CA" sz="2800" dirty="0"/>
          </a:p>
          <a:p>
            <a:pPr marL="438912" indent="-320040">
              <a:lnSpc>
                <a:spcPct val="10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CA" sz="2800" dirty="0"/>
              <a:t>What it does:</a:t>
            </a:r>
          </a:p>
          <a:p>
            <a:pPr marL="731520" lvl="1" indent="-274320">
              <a:lnSpc>
                <a:spcPct val="100000"/>
              </a:lnSpc>
              <a:buFont typeface="Wingdings"/>
              <a:buChar char=""/>
              <a:defRPr/>
            </a:pPr>
            <a:r>
              <a:rPr lang="en-CA" sz="2400" dirty="0"/>
              <a:t>Sets out the rules for </a:t>
            </a:r>
            <a:r>
              <a:rPr lang="en-CA" sz="2400" dirty="0">
                <a:solidFill>
                  <a:schemeClr val="accent2"/>
                </a:solidFill>
              </a:rPr>
              <a:t>access</a:t>
            </a:r>
            <a:r>
              <a:rPr lang="en-CA" sz="2400" dirty="0"/>
              <a:t> to records in the possession or under the control of a local authority; exceptions are </a:t>
            </a:r>
            <a:r>
              <a:rPr lang="en-CA" sz="2400" dirty="0">
                <a:solidFill>
                  <a:schemeClr val="accent2"/>
                </a:solidFill>
              </a:rPr>
              <a:t>limited and specific</a:t>
            </a:r>
            <a:r>
              <a:rPr lang="en-CA" sz="2400" dirty="0"/>
              <a:t>; and provides right to request </a:t>
            </a:r>
            <a:r>
              <a:rPr lang="en-CA" sz="2400" dirty="0">
                <a:solidFill>
                  <a:schemeClr val="accent2"/>
                </a:solidFill>
              </a:rPr>
              <a:t>correction/amendment</a:t>
            </a:r>
          </a:p>
          <a:p>
            <a:pPr marL="731520" lvl="1" indent="-274320">
              <a:lnSpc>
                <a:spcPct val="100000"/>
              </a:lnSpc>
              <a:buFont typeface="Wingdings"/>
              <a:buChar char=""/>
              <a:defRPr/>
            </a:pPr>
            <a:r>
              <a:rPr lang="en-CA" sz="2400" dirty="0"/>
              <a:t>It sets out the rules for the </a:t>
            </a:r>
            <a:r>
              <a:rPr lang="en-CA" sz="2400" dirty="0">
                <a:solidFill>
                  <a:schemeClr val="accent2"/>
                </a:solidFill>
              </a:rPr>
              <a:t>collection, use and disclosure</a:t>
            </a:r>
            <a:r>
              <a:rPr lang="en-CA" sz="2400" dirty="0"/>
              <a:t> of </a:t>
            </a:r>
            <a:r>
              <a:rPr lang="en-CA" sz="2400" dirty="0">
                <a:solidFill>
                  <a:schemeClr val="accent2"/>
                </a:solidFill>
              </a:rPr>
              <a:t>personal information</a:t>
            </a:r>
            <a:r>
              <a:rPr lang="en-CA" sz="2400" dirty="0"/>
              <a:t> by those same bodies</a:t>
            </a:r>
          </a:p>
          <a:p>
            <a:pPr marL="731520" lvl="1" indent="-274320">
              <a:lnSpc>
                <a:spcPct val="100000"/>
              </a:lnSpc>
              <a:buFont typeface="Wingdings"/>
              <a:buChar char=""/>
              <a:defRPr/>
            </a:pPr>
            <a:r>
              <a:rPr lang="en-CA" sz="2400" dirty="0"/>
              <a:t>It provides a </a:t>
            </a:r>
            <a:r>
              <a:rPr lang="en-CA" sz="2400" dirty="0">
                <a:solidFill>
                  <a:schemeClr val="accent2"/>
                </a:solidFill>
              </a:rPr>
              <a:t>right to complain</a:t>
            </a:r>
            <a:r>
              <a:rPr lang="en-CA" sz="2400" dirty="0"/>
              <a:t> to the Commissioner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7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76" y="213985"/>
            <a:ext cx="10058400" cy="1609344"/>
          </a:xfrm>
        </p:spPr>
        <p:txBody>
          <a:bodyPr/>
          <a:lstStyle/>
          <a:p>
            <a:r>
              <a:rPr lang="en-US" dirty="0"/>
              <a:t>Application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73" y="1597891"/>
            <a:ext cx="10093775" cy="4574309"/>
          </a:xfrm>
        </p:spPr>
        <p:txBody>
          <a:bodyPr>
            <a:normAutofit fontScale="47500" lnSpcReduction="20000"/>
          </a:bodyPr>
          <a:lstStyle/>
          <a:p>
            <a:r>
              <a:rPr lang="en-US" sz="6000" dirty="0"/>
              <a:t>LA FOIP applies to “local authorities” that include:</a:t>
            </a:r>
          </a:p>
          <a:p>
            <a:pPr marL="274320" lvl="1" indent="0">
              <a:buNone/>
            </a:pPr>
            <a:r>
              <a:rPr lang="en-CA" sz="2600" dirty="0"/>
              <a:t>	</a:t>
            </a:r>
          </a:p>
          <a:p>
            <a:pPr marL="274320" lvl="1" indent="0">
              <a:buNone/>
            </a:pPr>
            <a:r>
              <a:rPr lang="en-CA" sz="5000" dirty="0"/>
              <a:t>2(f)   </a:t>
            </a:r>
            <a:r>
              <a:rPr lang="en-CA" sz="5000" b="1" dirty="0"/>
              <a:t>“local authority” </a:t>
            </a:r>
            <a:r>
              <a:rPr lang="en-CA" sz="5000" dirty="0"/>
              <a:t>means:</a:t>
            </a:r>
          </a:p>
          <a:p>
            <a:pPr marL="548640" lvl="2" indent="0">
              <a:buNone/>
            </a:pPr>
            <a:r>
              <a:rPr lang="en-CA" sz="3400" dirty="0"/>
              <a:t>(</a:t>
            </a:r>
            <a:r>
              <a:rPr lang="en-CA" sz="3400" dirty="0" err="1"/>
              <a:t>i</a:t>
            </a:r>
            <a:r>
              <a:rPr lang="en-CA" sz="3400" dirty="0"/>
              <a:t>)   a municipality;</a:t>
            </a:r>
          </a:p>
          <a:p>
            <a:pPr marL="548640" lvl="2" indent="0">
              <a:buNone/>
            </a:pPr>
            <a:r>
              <a:rPr lang="en-US" sz="3400" dirty="0"/>
              <a:t>…</a:t>
            </a:r>
            <a:endParaRPr lang="en-CA" sz="3400" dirty="0"/>
          </a:p>
          <a:p>
            <a:pPr marL="548640" lvl="2" indent="0">
              <a:buNone/>
            </a:pPr>
            <a:r>
              <a:rPr lang="en-US" sz="3400" dirty="0"/>
              <a:t>(v) any board, commission or other body that: </a:t>
            </a:r>
          </a:p>
          <a:p>
            <a:pPr marL="1097280" lvl="4" indent="0">
              <a:buNone/>
            </a:pPr>
            <a:r>
              <a:rPr lang="en-US" sz="3400" dirty="0"/>
              <a:t>(A) is appointed pursuant to The Cities Act, The Municipalities Act or The Northern Municipalities Act, 2010; and </a:t>
            </a:r>
          </a:p>
          <a:p>
            <a:pPr marL="1097280" lvl="4" indent="0">
              <a:buNone/>
            </a:pPr>
            <a:r>
              <a:rPr lang="en-CA" sz="3400" dirty="0"/>
              <a:t>(B) is prescribed</a:t>
            </a:r>
            <a:r>
              <a:rPr lang="en-CA" sz="2200" dirty="0"/>
              <a:t>;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74320" marR="31000" lvl="1" indent="0" algn="ctr">
              <a:buNone/>
            </a:pPr>
            <a:r>
              <a:rPr lang="en-CA" sz="3300" b="1" dirty="0">
                <a:solidFill>
                  <a:srgbClr val="92D050"/>
                </a:solidFill>
                <a:latin typeface="Georgia" panose="02040502050405020303" pitchFamily="18" charset="0"/>
              </a:rPr>
              <a:t>Appendix</a:t>
            </a:r>
            <a:endParaRPr lang="en-CA" sz="33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marL="274320" marR="31000" lvl="1" indent="0" algn="ctr">
              <a:buNone/>
            </a:pPr>
            <a:r>
              <a:rPr lang="en-CA" sz="3300" dirty="0">
                <a:solidFill>
                  <a:srgbClr val="92D050"/>
                </a:solidFill>
                <a:latin typeface="Century" panose="02040604050505020304" pitchFamily="18" charset="0"/>
              </a:rPr>
              <a:t>PART I</a:t>
            </a:r>
          </a:p>
          <a:p>
            <a:pPr marL="0" marR="23510" indent="0" algn="ctr">
              <a:buNone/>
            </a:pPr>
            <a:r>
              <a:rPr lang="en-US" sz="3300" b="1" dirty="0">
                <a:solidFill>
                  <a:srgbClr val="92D050"/>
                </a:solidFill>
                <a:latin typeface="Georgia" panose="02040502050405020303" pitchFamily="18" charset="0"/>
              </a:rPr>
              <a:t>Boards, Commissions and Other Bodies Prescribed as Local Authorities</a:t>
            </a:r>
            <a:endParaRPr lang="en-US" sz="33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marL="274320" marR="31000" lvl="1" indent="0" algn="ctr">
              <a:buNone/>
            </a:pPr>
            <a:r>
              <a:rPr lang="en-US" sz="3300" dirty="0">
                <a:solidFill>
                  <a:srgbClr val="92D050"/>
                </a:solidFill>
                <a:latin typeface="Century" panose="02040604050505020304" pitchFamily="18" charset="0"/>
              </a:rPr>
              <a:t>[</a:t>
            </a:r>
            <a:r>
              <a:rPr lang="en-US" sz="3300" i="1" dirty="0" err="1">
                <a:solidFill>
                  <a:srgbClr val="92D050"/>
                </a:solidFill>
                <a:latin typeface="Georgia" panose="02040502050405020303" pitchFamily="18" charset="0"/>
              </a:rPr>
              <a:t>Subclause</a:t>
            </a:r>
            <a:r>
              <a:rPr lang="en-US" sz="3300" i="1" dirty="0">
                <a:solidFill>
                  <a:srgbClr val="92D050"/>
                </a:solidFill>
                <a:latin typeface="Georgia" panose="02040502050405020303" pitchFamily="18" charset="0"/>
              </a:rPr>
              <a:t> 2(f)(v) of the Act</a:t>
            </a:r>
            <a:r>
              <a:rPr lang="en-US" sz="3300" dirty="0">
                <a:solidFill>
                  <a:srgbClr val="92D050"/>
                </a:solidFill>
                <a:latin typeface="Century" panose="02040604050505020304" pitchFamily="18" charset="0"/>
              </a:rPr>
              <a:t>]</a:t>
            </a:r>
          </a:p>
          <a:p>
            <a:pPr lvl="1"/>
            <a:r>
              <a:rPr lang="en-US" sz="3200" dirty="0">
                <a:solidFill>
                  <a:srgbClr val="92D050"/>
                </a:solidFill>
                <a:latin typeface="Century" panose="02040604050505020304" pitchFamily="18" charset="0"/>
              </a:rPr>
              <a:t>A board, commission or other body established pursuant to </a:t>
            </a:r>
            <a:r>
              <a:rPr lang="en-US" sz="3200" i="1" dirty="0">
                <a:solidFill>
                  <a:srgbClr val="92D050"/>
                </a:solidFill>
                <a:latin typeface="Georgia" panose="02040502050405020303" pitchFamily="18" charset="0"/>
              </a:rPr>
              <a:t>The Cities Act</a:t>
            </a:r>
            <a:endParaRPr lang="en-US" sz="32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3200" dirty="0">
                <a:solidFill>
                  <a:srgbClr val="92D050"/>
                </a:solidFill>
                <a:latin typeface="Century" panose="02040604050505020304" pitchFamily="18" charset="0"/>
              </a:rPr>
              <a:t>A board, commission or other body established pursuant to </a:t>
            </a:r>
            <a:r>
              <a:rPr lang="en-US" sz="3200" i="1" dirty="0">
                <a:solidFill>
                  <a:srgbClr val="92D050"/>
                </a:solidFill>
                <a:latin typeface="Georgia" panose="02040502050405020303" pitchFamily="18" charset="0"/>
              </a:rPr>
              <a:t>The Municipalities Act</a:t>
            </a:r>
            <a:endParaRPr lang="en-US" sz="32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3200" dirty="0">
                <a:solidFill>
                  <a:srgbClr val="92D050"/>
                </a:solidFill>
                <a:latin typeface="Century" panose="02040604050505020304" pitchFamily="18" charset="0"/>
              </a:rPr>
              <a:t>A board, association, commission or other organization appointed pursuant to </a:t>
            </a:r>
            <a:r>
              <a:rPr lang="en-US" sz="3200" i="1" dirty="0">
                <a:solidFill>
                  <a:srgbClr val="92D050"/>
                </a:solidFill>
                <a:latin typeface="Georgia" panose="02040502050405020303" pitchFamily="18" charset="0"/>
              </a:rPr>
              <a:t>The </a:t>
            </a:r>
            <a:r>
              <a:rPr lang="en-CA" sz="3200" i="1" dirty="0">
                <a:solidFill>
                  <a:srgbClr val="92D050"/>
                </a:solidFill>
                <a:latin typeface="Georgia" panose="02040502050405020303" pitchFamily="18" charset="0"/>
              </a:rPr>
              <a:t>Northern Municipalities Act.</a:t>
            </a:r>
            <a:endParaRPr lang="en-CA" sz="3200" dirty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5</a:t>
            </a:fld>
            <a:endParaRPr lang="en-CA"/>
          </a:p>
        </p:txBody>
      </p:sp>
      <p:sp>
        <p:nvSpPr>
          <p:cNvPr id="5" name="Right Arrow 4"/>
          <p:cNvSpPr/>
          <p:nvPr/>
        </p:nvSpPr>
        <p:spPr>
          <a:xfrm rot="1095199">
            <a:off x="4322618" y="3845362"/>
            <a:ext cx="969818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8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167" y="375222"/>
            <a:ext cx="7772400" cy="1350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Municipal Legislation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879566" y="1881051"/>
            <a:ext cx="9727474" cy="4075612"/>
          </a:xfrm>
        </p:spPr>
        <p:txBody>
          <a:bodyPr rtlCol="0">
            <a:normAutofit fontScale="92500" lnSpcReduction="10000"/>
          </a:bodyPr>
          <a:lstStyle/>
          <a:p>
            <a:pPr marL="438912" indent="-320040">
              <a:lnSpc>
                <a:spcPct val="8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CA" sz="2800" i="1" dirty="0"/>
              <a:t>The Cities Act</a:t>
            </a:r>
            <a:r>
              <a:rPr lang="en-CA" sz="2800" dirty="0"/>
              <a:t>, </a:t>
            </a:r>
            <a:r>
              <a:rPr lang="en-CA" sz="2800" i="1" dirty="0"/>
              <a:t>The Municipalities Act</a:t>
            </a:r>
            <a:r>
              <a:rPr lang="en-CA" sz="2800" dirty="0"/>
              <a:t>, and </a:t>
            </a:r>
            <a:r>
              <a:rPr lang="en-CA" sz="2800" i="1" dirty="0"/>
              <a:t>The Northern Municipalities Act, 2010</a:t>
            </a:r>
          </a:p>
          <a:p>
            <a:pPr marL="438912" indent="-320040">
              <a:lnSpc>
                <a:spcPct val="80000"/>
              </a:lnSpc>
              <a:spcBef>
                <a:spcPts val="0"/>
              </a:spcBef>
              <a:buFont typeface="Wingdings 2"/>
              <a:buChar char=""/>
              <a:defRPr/>
            </a:pPr>
            <a:endParaRPr lang="en-CA" sz="2800" i="1" dirty="0"/>
          </a:p>
          <a:p>
            <a:pPr marL="438912" indent="-320040">
              <a:lnSpc>
                <a:spcPct val="8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CA" sz="2800" dirty="0"/>
              <a:t>On privacy, LA FOIP leads and municipal acts support</a:t>
            </a:r>
          </a:p>
          <a:p>
            <a:pPr marL="731520" lvl="1" indent="-274320">
              <a:lnSpc>
                <a:spcPct val="80000"/>
              </a:lnSpc>
              <a:buFont typeface="Wingdings"/>
              <a:buChar char=""/>
              <a:defRPr/>
            </a:pPr>
            <a:r>
              <a:rPr lang="en-CA" sz="2400" dirty="0"/>
              <a:t>Administrator and clerk in charge of keeping municipal documents and records safe (CA s. 85; MA s. 111; NMA s. 127)</a:t>
            </a:r>
          </a:p>
          <a:p>
            <a:pPr marL="731520" lvl="1" indent="-274320">
              <a:lnSpc>
                <a:spcPct val="80000"/>
              </a:lnSpc>
              <a:buFont typeface="Wingdings"/>
              <a:buChar char=""/>
              <a:defRPr/>
            </a:pPr>
            <a:endParaRPr lang="en-CA" sz="2400" dirty="0"/>
          </a:p>
          <a:p>
            <a:pPr marL="731520" lvl="1" indent="-274320">
              <a:lnSpc>
                <a:spcPct val="80000"/>
              </a:lnSpc>
              <a:buFont typeface="Wingdings"/>
              <a:buChar char=""/>
              <a:defRPr/>
            </a:pPr>
            <a:r>
              <a:rPr lang="en-CA" sz="2400" dirty="0"/>
              <a:t>Requires certain documents to be public – approved minutes, financial statements, contracts approved by council (CA s. 91; MA s. 117; NMA s. 133) </a:t>
            </a:r>
          </a:p>
          <a:p>
            <a:pPr marL="731520" lvl="1" indent="-274320">
              <a:lnSpc>
                <a:spcPct val="80000"/>
              </a:lnSpc>
              <a:buFont typeface="Wingdings"/>
              <a:buChar char=""/>
              <a:defRPr/>
            </a:pPr>
            <a:endParaRPr lang="en-CA" sz="2400" dirty="0"/>
          </a:p>
          <a:p>
            <a:pPr marL="731520" lvl="1" indent="-274320">
              <a:lnSpc>
                <a:spcPct val="80000"/>
              </a:lnSpc>
              <a:buFont typeface="Wingdings"/>
              <a:buChar char=""/>
              <a:defRPr/>
            </a:pPr>
            <a:r>
              <a:rPr lang="en-CA" sz="2400" dirty="0"/>
              <a:t>Sets rules for when meetings can be closed to public – LA FOIP exception, long-range or strategic planning (CA s. 94; MA s. 120; NMA s. 138)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70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9216"/>
            <a:ext cx="10058400" cy="1222248"/>
          </a:xfrm>
        </p:spPr>
        <p:txBody>
          <a:bodyPr/>
          <a:lstStyle/>
          <a:p>
            <a:r>
              <a:rPr lang="en-CA" dirty="0"/>
              <a:t>Access to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532356"/>
            <a:ext cx="9770605" cy="3797633"/>
          </a:xfrm>
        </p:spPr>
        <p:txBody>
          <a:bodyPr>
            <a:noAutofit/>
          </a:bodyPr>
          <a:lstStyle/>
          <a:p>
            <a:r>
              <a:rPr lang="en-CA" sz="2800" dirty="0"/>
              <a:t>About being open and accountable</a:t>
            </a:r>
          </a:p>
          <a:p>
            <a:r>
              <a:rPr lang="en-CA" sz="2800" dirty="0"/>
              <a:t>Right is to access to copies of source documents</a:t>
            </a:r>
          </a:p>
          <a:p>
            <a:r>
              <a:rPr lang="en-CA" altLang="en-US" sz="2800" dirty="0"/>
              <a:t>Summary, condensation, or secondary document is no satisfactory substitute</a:t>
            </a:r>
          </a:p>
          <a:p>
            <a:r>
              <a:rPr lang="en-CA" sz="2800" dirty="0"/>
              <a:t>Information in any recorded form or format</a:t>
            </a:r>
          </a:p>
          <a:p>
            <a:r>
              <a:rPr lang="en-CA" sz="2800" dirty="0"/>
              <a:t>Possession or control</a:t>
            </a:r>
          </a:p>
          <a:p>
            <a:r>
              <a:rPr lang="en-CA" sz="2800" dirty="0"/>
              <a:t>Not answers to questions</a:t>
            </a:r>
          </a:p>
          <a:p>
            <a:r>
              <a:rPr lang="en-CA" sz="2800" dirty="0"/>
              <a:t>Not time limited in terms of when created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09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19980"/>
            <a:ext cx="10058400" cy="1609344"/>
          </a:xfrm>
        </p:spPr>
        <p:txBody>
          <a:bodyPr/>
          <a:lstStyle/>
          <a:p>
            <a:r>
              <a:rPr lang="en-US" dirty="0"/>
              <a:t>delegation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99491"/>
            <a:ext cx="10058400" cy="4812145"/>
          </a:xfrm>
        </p:spPr>
        <p:txBody>
          <a:bodyPr>
            <a:normAutofit/>
          </a:bodyPr>
          <a:lstStyle/>
          <a:p>
            <a:r>
              <a:rPr lang="en-US" sz="2400" dirty="0"/>
              <a:t>Section 50 of LA FOIP</a:t>
            </a:r>
          </a:p>
          <a:p>
            <a:pPr marL="274320" lvl="1" indent="0">
              <a:buNone/>
            </a:pPr>
            <a:r>
              <a:rPr lang="en-US" b="1" dirty="0"/>
              <a:t>50</a:t>
            </a:r>
            <a:r>
              <a:rPr lang="en-US" dirty="0"/>
              <a:t>(1) A head may delegate to one or more officers or employees of the local authority a power granted to the head or a duty vested in the head. </a:t>
            </a:r>
          </a:p>
          <a:p>
            <a:pPr marL="274320" lvl="1" indent="0">
              <a:buNone/>
            </a:pPr>
            <a:r>
              <a:rPr lang="en-US" dirty="0"/>
              <a:t>(2) A delegation pursuant to subsection (1): </a:t>
            </a:r>
          </a:p>
          <a:p>
            <a:pPr marL="548640" lvl="2" indent="0">
              <a:buNone/>
            </a:pPr>
            <a:r>
              <a:rPr lang="en-US" dirty="0"/>
              <a:t>(a) is to be in writing; and </a:t>
            </a:r>
          </a:p>
          <a:p>
            <a:pPr marL="548640" lvl="2" indent="0">
              <a:buNone/>
            </a:pPr>
            <a:r>
              <a:rPr lang="en-US" dirty="0"/>
              <a:t>(b) may contain any limitations, restrictions, conditions or requirements that the head considers necessary. </a:t>
            </a:r>
          </a:p>
          <a:p>
            <a:r>
              <a:rPr lang="en-US" sz="2400" dirty="0"/>
              <a:t>The IPC recommends that the administrator receive training and be responsible for: </a:t>
            </a:r>
          </a:p>
          <a:p>
            <a:pPr lvl="1"/>
            <a:r>
              <a:rPr lang="en-US" dirty="0"/>
              <a:t>Corporate information, including personal information at the Municipality of residents and employees. </a:t>
            </a:r>
          </a:p>
          <a:p>
            <a:pPr lvl="1"/>
            <a:r>
              <a:rPr lang="en-US" dirty="0"/>
              <a:t>Providing guidance with respect to this policy and ensuring this policy is followed. </a:t>
            </a:r>
          </a:p>
          <a:p>
            <a:pPr lvl="1"/>
            <a:r>
              <a:rPr lang="en-US" dirty="0"/>
              <a:t>Receiving and managing all access to information requests including the application of all exemptions and working with the IPC when a review is undertaken.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26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96" y="324713"/>
            <a:ext cx="10225880" cy="1609344"/>
          </a:xfrm>
        </p:spPr>
        <p:txBody>
          <a:bodyPr/>
          <a:lstStyle/>
          <a:p>
            <a:r>
              <a:rPr lang="en-US" dirty="0"/>
              <a:t>Processing requests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36" y="1793966"/>
            <a:ext cx="10058400" cy="4343400"/>
          </a:xfrm>
        </p:spPr>
        <p:txBody>
          <a:bodyPr>
            <a:normAutofit/>
          </a:bodyPr>
          <a:lstStyle/>
          <a:p>
            <a:r>
              <a:rPr lang="en-US" sz="3200" dirty="0"/>
              <a:t>Once you have the $20 application fee, you have 30 days to complete the process</a:t>
            </a:r>
          </a:p>
          <a:p>
            <a:r>
              <a:rPr lang="en-US" sz="3200" dirty="0"/>
              <a:t>Steps:</a:t>
            </a:r>
          </a:p>
          <a:p>
            <a:pPr lvl="1"/>
            <a:r>
              <a:rPr lang="en-US" sz="2400" dirty="0"/>
              <a:t>Develop a search strategy</a:t>
            </a:r>
          </a:p>
          <a:p>
            <a:pPr lvl="1"/>
            <a:r>
              <a:rPr lang="en-US" sz="2400" dirty="0"/>
              <a:t>Find responsive records</a:t>
            </a:r>
          </a:p>
          <a:p>
            <a:pPr lvl="1"/>
            <a:r>
              <a:rPr lang="en-US" sz="2400" dirty="0"/>
              <a:t>Determine if a fee estimate is warranted</a:t>
            </a:r>
          </a:p>
          <a:p>
            <a:pPr lvl="1"/>
            <a:r>
              <a:rPr lang="en-US" sz="2400" dirty="0"/>
              <a:t>Identify third parties that require notice</a:t>
            </a:r>
          </a:p>
          <a:p>
            <a:pPr lvl="1"/>
            <a:r>
              <a:rPr lang="en-US" sz="2400" dirty="0"/>
              <a:t>Apply appropriate extensions</a:t>
            </a:r>
          </a:p>
          <a:p>
            <a:pPr lvl="1"/>
            <a:r>
              <a:rPr lang="en-US" sz="2400" dirty="0"/>
              <a:t>Decide what can and cannot be released</a:t>
            </a:r>
          </a:p>
          <a:p>
            <a:pPr lvl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9A8-F067-4BD8-82BD-65BA0198F78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533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2">
      <a:dk1>
        <a:srgbClr val="92D050"/>
      </a:dk1>
      <a:lt1>
        <a:sysClr val="window" lastClr="FFFFFF"/>
      </a:lt1>
      <a:dk2>
        <a:srgbClr val="455F51"/>
      </a:dk2>
      <a:lt2>
        <a:srgbClr val="E3DED1"/>
      </a:lt2>
      <a:accent1>
        <a:srgbClr val="00B0F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985</TotalTime>
  <Words>1469</Words>
  <Application>Microsoft Office PowerPoint</Application>
  <PresentationFormat>Widescreen</PresentationFormat>
  <Paragraphs>267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Century</vt:lpstr>
      <vt:lpstr>Georgia</vt:lpstr>
      <vt:lpstr>Rockwell</vt:lpstr>
      <vt:lpstr>Rockwell Condensed</vt:lpstr>
      <vt:lpstr>Wingdings</vt:lpstr>
      <vt:lpstr>Wingdings 2</vt:lpstr>
      <vt:lpstr>Wood Type</vt:lpstr>
      <vt:lpstr>LA FOIP 101: What Municipalities Need to Know</vt:lpstr>
      <vt:lpstr>Outline</vt:lpstr>
      <vt:lpstr>Disclaimer</vt:lpstr>
      <vt:lpstr>LA FOIP</vt:lpstr>
      <vt:lpstr>Application</vt:lpstr>
      <vt:lpstr>Municipal Legislation</vt:lpstr>
      <vt:lpstr>Access to Information</vt:lpstr>
      <vt:lpstr>delegation</vt:lpstr>
      <vt:lpstr>Processing requests</vt:lpstr>
      <vt:lpstr>Reasons to Withhold</vt:lpstr>
      <vt:lpstr>Could be released</vt:lpstr>
      <vt:lpstr>Section 7 response</vt:lpstr>
      <vt:lpstr>SAMPLE OPERATIONAL POLICY – Access To information</vt:lpstr>
      <vt:lpstr>Request for Review</vt:lpstr>
      <vt:lpstr>Review Reports</vt:lpstr>
      <vt:lpstr>PowerPoint Presentation</vt:lpstr>
      <vt:lpstr>It’s all about me</vt:lpstr>
      <vt:lpstr>Not personal information</vt:lpstr>
      <vt:lpstr>Key Terms</vt:lpstr>
      <vt:lpstr>Collection, use, and disclosure rules</vt:lpstr>
      <vt:lpstr>safeguards</vt:lpstr>
      <vt:lpstr>What to do if a  privacy breach occurs</vt:lpstr>
      <vt:lpstr>Investigation by IPC</vt:lpstr>
      <vt:lpstr>Prevention is worth  a pound of cure!</vt:lpstr>
      <vt:lpstr>ISSUES AND TRENDS – Quick Takes</vt:lpstr>
      <vt:lpstr>Resources</vt:lpstr>
      <vt:lpstr>Questions?</vt:lpstr>
    </vt:vector>
  </TitlesOfParts>
  <Company>Saskatchewan Legislative Asssembly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Aldridge, Diane OIPC</dc:creator>
  <cp:lastModifiedBy>Town of Mossbank</cp:lastModifiedBy>
  <cp:revision>110</cp:revision>
  <cp:lastPrinted>2019-10-03T15:52:43Z</cp:lastPrinted>
  <dcterms:created xsi:type="dcterms:W3CDTF">2019-04-05T13:45:42Z</dcterms:created>
  <dcterms:modified xsi:type="dcterms:W3CDTF">2019-10-23T15:17:29Z</dcterms:modified>
</cp:coreProperties>
</file>