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sldIdLst>
    <p:sldId id="257" r:id="rId2"/>
    <p:sldId id="258" r:id="rId3"/>
    <p:sldId id="267" r:id="rId4"/>
    <p:sldId id="268" r:id="rId5"/>
    <p:sldId id="260" r:id="rId6"/>
    <p:sldId id="261" r:id="rId7"/>
    <p:sldId id="272" r:id="rId8"/>
    <p:sldId id="270" r:id="rId9"/>
    <p:sldId id="296" r:id="rId10"/>
    <p:sldId id="297" r:id="rId11"/>
    <p:sldId id="298" r:id="rId12"/>
    <p:sldId id="273" r:id="rId13"/>
    <p:sldId id="286" r:id="rId14"/>
    <p:sldId id="265" r:id="rId15"/>
    <p:sldId id="299" r:id="rId16"/>
    <p:sldId id="271" r:id="rId17"/>
    <p:sldId id="290" r:id="rId18"/>
    <p:sldId id="266" r:id="rId19"/>
    <p:sldId id="276" r:id="rId20"/>
    <p:sldId id="280" r:id="rId21"/>
    <p:sldId id="279" r:id="rId22"/>
    <p:sldId id="281" r:id="rId23"/>
    <p:sldId id="282" r:id="rId24"/>
    <p:sldId id="283" r:id="rId25"/>
    <p:sldId id="284" r:id="rId26"/>
    <p:sldId id="285" r:id="rId27"/>
    <p:sldId id="291" r:id="rId28"/>
    <p:sldId id="292" r:id="rId29"/>
    <p:sldId id="293" r:id="rId30"/>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866D"/>
    <a:srgbClr val="006666"/>
    <a:srgbClr val="009999"/>
    <a:srgbClr val="335B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autoAdjust="0"/>
  </p:normalViewPr>
  <p:slideViewPr>
    <p:cSldViewPr snapToGrid="0">
      <p:cViewPr varScale="1">
        <p:scale>
          <a:sx n="84" d="100"/>
          <a:sy n="84" d="100"/>
        </p:scale>
        <p:origin x="834" y="3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704"/>
    </p:cViewPr>
  </p:sorterViewPr>
  <p:notesViewPr>
    <p:cSldViewPr snapToGrid="0">
      <p:cViewPr varScale="1">
        <p:scale>
          <a:sx n="80" d="100"/>
          <a:sy n="80" d="100"/>
        </p:scale>
        <p:origin x="395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CA"/>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011E8D23-4A08-4AF2-8A88-954CF84AF3C2}" type="datetimeFigureOut">
              <a:rPr lang="en-CA" smtClean="0"/>
              <a:t>2026-06-01</a:t>
            </a:fld>
            <a:endParaRPr lang="en-CA"/>
          </a:p>
        </p:txBody>
      </p:sp>
      <p:sp>
        <p:nvSpPr>
          <p:cNvPr id="4" name="Slide Image Placeholder 3"/>
          <p:cNvSpPr>
            <a:spLocks noGrp="1" noRot="1" noChangeAspect="1"/>
          </p:cNvSpPr>
          <p:nvPr>
            <p:ph type="sldImg" idx="2"/>
          </p:nvPr>
        </p:nvSpPr>
        <p:spPr>
          <a:xfrm>
            <a:off x="735013" y="1163638"/>
            <a:ext cx="5583237" cy="3141662"/>
          </a:xfrm>
          <a:prstGeom prst="rect">
            <a:avLst/>
          </a:prstGeom>
          <a:noFill/>
          <a:ln w="12700">
            <a:solidFill>
              <a:prstClr val="black"/>
            </a:solidFill>
          </a:ln>
        </p:spPr>
        <p:txBody>
          <a:bodyPr vert="horz" lIns="93497" tIns="46749" rIns="93497" bIns="46749" rtlCol="0" anchor="ctr"/>
          <a:lstStyle/>
          <a:p>
            <a:endParaRPr lang="en-CA"/>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56414" cy="467072"/>
          </a:xfrm>
          <a:prstGeom prst="rect">
            <a:avLst/>
          </a:prstGeom>
        </p:spPr>
        <p:txBody>
          <a:bodyPr vert="horz" lIns="93497" tIns="46749" rIns="93497" bIns="46749" rtlCol="0" anchor="b"/>
          <a:lstStyle>
            <a:lvl1pPr algn="l">
              <a:defRPr sz="1200"/>
            </a:lvl1pPr>
          </a:lstStyle>
          <a:p>
            <a:endParaRPr lang="en-CA"/>
          </a:p>
        </p:txBody>
      </p:sp>
      <p:sp>
        <p:nvSpPr>
          <p:cNvPr id="7" name="Slide Number Placeholder 6"/>
          <p:cNvSpPr>
            <a:spLocks noGrp="1"/>
          </p:cNvSpPr>
          <p:nvPr>
            <p:ph type="sldNum" sz="quarter" idx="5"/>
          </p:nvPr>
        </p:nvSpPr>
        <p:spPr>
          <a:xfrm>
            <a:off x="3995217" y="8842030"/>
            <a:ext cx="3056414" cy="467072"/>
          </a:xfrm>
          <a:prstGeom prst="rect">
            <a:avLst/>
          </a:prstGeom>
        </p:spPr>
        <p:txBody>
          <a:bodyPr vert="horz" lIns="93497" tIns="46749" rIns="93497" bIns="46749" rtlCol="0" anchor="b"/>
          <a:lstStyle>
            <a:lvl1pPr algn="r">
              <a:defRPr sz="1200"/>
            </a:lvl1pPr>
          </a:lstStyle>
          <a:p>
            <a:fld id="{AC7A3104-42D2-4F73-8E46-5C39D170A1EB}" type="slidenum">
              <a:rPr lang="en-CA" smtClean="0"/>
              <a:t>‹#›</a:t>
            </a:fld>
            <a:endParaRPr lang="en-CA"/>
          </a:p>
        </p:txBody>
      </p:sp>
    </p:spTree>
    <p:extLst>
      <p:ext uri="{BB962C8B-B14F-4D97-AF65-F5344CB8AC3E}">
        <p14:creationId xmlns:p14="http://schemas.microsoft.com/office/powerpoint/2010/main" val="1363433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5327" y="4480004"/>
            <a:ext cx="5642610" cy="4362026"/>
          </a:xfrm>
        </p:spPr>
        <p:txBody>
          <a:bodyPr/>
          <a:lstStyle/>
          <a:p>
            <a:r>
              <a:rPr lang="en-US" dirty="0"/>
              <a:t>Thank you to the Conference organizers for inviting me and thank the session sponsor </a:t>
            </a:r>
            <a:r>
              <a:rPr lang="en-US" dirty="0" err="1"/>
              <a:t>OurSask</a:t>
            </a:r>
            <a:r>
              <a:rPr lang="en-US" dirty="0"/>
              <a:t>-Info</a:t>
            </a:r>
          </a:p>
          <a:p>
            <a:endParaRPr lang="en-US" dirty="0"/>
          </a:p>
          <a:p>
            <a:r>
              <a:rPr lang="en-US" dirty="0"/>
              <a:t>My Background</a:t>
            </a:r>
          </a:p>
          <a:p>
            <a:pPr marL="171450" indent="-171450">
              <a:buFont typeface="Arial" panose="020B0604020202020204" pitchFamily="34" charset="0"/>
              <a:buChar char="•"/>
            </a:pPr>
            <a:r>
              <a:rPr lang="en-US" dirty="0"/>
              <a:t>Employed by SaskTel – 1970-2000</a:t>
            </a:r>
          </a:p>
          <a:p>
            <a:pPr marL="171450" indent="-171450">
              <a:buFont typeface="Arial" panose="020B0604020202020204" pitchFamily="34" charset="0"/>
              <a:buChar char="•"/>
            </a:pPr>
            <a:r>
              <a:rPr lang="en-US" dirty="0"/>
              <a:t>1970-83 – Saskatoon, Operations &amp; Training. President STDA</a:t>
            </a:r>
          </a:p>
          <a:p>
            <a:pPr marL="171450" indent="-171450">
              <a:buFont typeface="Arial" panose="020B0604020202020204" pitchFamily="34" charset="0"/>
              <a:buChar char="•"/>
            </a:pPr>
            <a:r>
              <a:rPr lang="en-US" dirty="0"/>
              <a:t>1984 -2000 – Regina, Marketing, Business Development, Strategic Planning</a:t>
            </a:r>
          </a:p>
          <a:p>
            <a:pPr marL="171450" indent="-171450">
              <a:buFont typeface="Arial" panose="020B0604020202020204" pitchFamily="34" charset="0"/>
              <a:buChar char="•"/>
            </a:pPr>
            <a:endParaRPr lang="en-US" dirty="0"/>
          </a:p>
          <a:p>
            <a:r>
              <a:rPr lang="en-US" dirty="0"/>
              <a:t>Gourlay &amp; Associates</a:t>
            </a:r>
          </a:p>
          <a:p>
            <a:pPr marL="171450" indent="-171450">
              <a:buFont typeface="Arial" panose="020B0604020202020204" pitchFamily="34" charset="0"/>
              <a:buChar char="•"/>
            </a:pPr>
            <a:r>
              <a:rPr lang="en-US" dirty="0"/>
              <a:t>Incorporated 2000, Project Management, Research, Strategic Planning</a:t>
            </a:r>
          </a:p>
          <a:p>
            <a:pPr marL="171450" indent="-171450">
              <a:buFont typeface="Arial" panose="020B0604020202020204" pitchFamily="34" charset="0"/>
              <a:buChar char="•"/>
            </a:pPr>
            <a:r>
              <a:rPr lang="en-US" dirty="0"/>
              <a:t>Contracted with dozens of organizations in a variety of industries across Saskatchewan</a:t>
            </a:r>
          </a:p>
          <a:p>
            <a:pPr marL="171450" indent="-171450">
              <a:buFont typeface="Arial" panose="020B0604020202020204" pitchFamily="34" charset="0"/>
              <a:buChar char="•"/>
            </a:pPr>
            <a:r>
              <a:rPr lang="en-US" dirty="0"/>
              <a:t>My first introduction to municipalities</a:t>
            </a:r>
          </a:p>
          <a:p>
            <a:pPr marL="171450" indent="-171450">
              <a:buFont typeface="Arial" panose="020B0604020202020204" pitchFamily="34" charset="0"/>
              <a:buChar char="•"/>
            </a:pPr>
            <a:r>
              <a:rPr lang="en-US" dirty="0"/>
              <a:t>Moved to Turtle Lake – 2003 -2015</a:t>
            </a:r>
          </a:p>
          <a:p>
            <a:pPr marL="171450" indent="-171450">
              <a:buFont typeface="Arial" panose="020B0604020202020204" pitchFamily="34" charset="0"/>
              <a:buChar char="•"/>
            </a:pPr>
            <a:r>
              <a:rPr lang="en-US" dirty="0"/>
              <a:t>served as the Reeve of the RM of Parkdale 2010-12 – first exposure to bylaws</a:t>
            </a:r>
          </a:p>
          <a:p>
            <a:pPr marL="171450" indent="-171450">
              <a:buFont typeface="Arial" panose="020B0604020202020204" pitchFamily="34" charset="0"/>
              <a:buChar char="•"/>
            </a:pPr>
            <a:r>
              <a:rPr lang="en-US" dirty="0"/>
              <a:t>2015 Return to Regina </a:t>
            </a:r>
          </a:p>
          <a:p>
            <a:pPr marL="171450" indent="-171450">
              <a:buFont typeface="Arial" panose="020B0604020202020204" pitchFamily="34" charset="0"/>
              <a:buChar char="•"/>
            </a:pPr>
            <a:r>
              <a:rPr lang="en-US" dirty="0"/>
              <a:t>2017 Commissionaires as a BEO</a:t>
            </a:r>
          </a:p>
          <a:p>
            <a:endParaRPr lang="en-US" dirty="0"/>
          </a:p>
          <a:p>
            <a:r>
              <a:rPr lang="en-US" dirty="0"/>
              <a:t>Regional Bylaw Services – serving 12-15 communities NW of Regina</a:t>
            </a:r>
          </a:p>
          <a:p>
            <a:pPr marL="171450" indent="-171450">
              <a:buFont typeface="Arial" panose="020B0604020202020204" pitchFamily="34" charset="0"/>
              <a:buChar char="•"/>
            </a:pPr>
            <a:r>
              <a:rPr lang="en-US" dirty="0"/>
              <a:t>Observed an unserved training requirement and launch Bylaw Training Services in the fall of 2023 with the input from.</a:t>
            </a:r>
          </a:p>
          <a:p>
            <a:pPr marL="171450" indent="-171450">
              <a:buFont typeface="Arial" panose="020B0604020202020204" pitchFamily="34" charset="0"/>
              <a:buChar char="•"/>
            </a:pPr>
            <a:r>
              <a:rPr lang="en-US" dirty="0"/>
              <a:t>Focuses on Comprehensive Curriculum, Experienced Instructors, Flexible Learning Options. In excess of 120 people have now completed the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a:t>
            </a:fld>
            <a:endParaRPr lang="en-CA"/>
          </a:p>
        </p:txBody>
      </p:sp>
    </p:spTree>
    <p:extLst>
      <p:ext uri="{BB962C8B-B14F-4D97-AF65-F5344CB8AC3E}">
        <p14:creationId xmlns:p14="http://schemas.microsoft.com/office/powerpoint/2010/main" val="148525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Prosecution costs related to  Summary Offence tickets can only be recovered through the fine amount specified in the bylaw. If no amount is specified in the bylaw, the default amount is $2,000 for an individual and $5,000 for a corporation. </a:t>
            </a:r>
            <a:r>
              <a:rPr lang="en-US" i="1" dirty="0"/>
              <a:t>MA, s381 (3) (b)</a:t>
            </a:r>
            <a:endParaRPr lang="en-CA" i="1" dirty="0"/>
          </a:p>
        </p:txBody>
      </p:sp>
      <p:sp>
        <p:nvSpPr>
          <p:cNvPr id="4" name="Slide Number Placeholder 3"/>
          <p:cNvSpPr>
            <a:spLocks noGrp="1"/>
          </p:cNvSpPr>
          <p:nvPr>
            <p:ph type="sldNum" sz="quarter" idx="5"/>
          </p:nvPr>
        </p:nvSpPr>
        <p:spPr/>
        <p:txBody>
          <a:bodyPr/>
          <a:lstStyle/>
          <a:p>
            <a:fld id="{AC7A3104-42D2-4F73-8E46-5C39D170A1EB}" type="slidenum">
              <a:rPr lang="en-CA" smtClean="0"/>
              <a:t>10</a:t>
            </a:fld>
            <a:endParaRPr lang="en-CA"/>
          </a:p>
        </p:txBody>
      </p:sp>
    </p:spTree>
    <p:extLst>
      <p:ext uri="{BB962C8B-B14F-4D97-AF65-F5344CB8AC3E}">
        <p14:creationId xmlns:p14="http://schemas.microsoft.com/office/powerpoint/2010/main" val="1321010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Reports record the contemporaneous details and evidence from the inspection</a:t>
            </a:r>
          </a:p>
          <a:p>
            <a:pPr marL="171450" indent="-171450">
              <a:buFont typeface="Arial" panose="020B0604020202020204" pitchFamily="34" charset="0"/>
              <a:buChar char="•"/>
            </a:pPr>
            <a:r>
              <a:rPr lang="en-US" dirty="0"/>
              <a:t>Keep council and staff abreast of the BEO’s activities</a:t>
            </a:r>
          </a:p>
          <a:p>
            <a:pPr marL="171450" indent="-171450">
              <a:buFont typeface="Arial" panose="020B0604020202020204" pitchFamily="34" charset="0"/>
              <a:buChar char="•"/>
            </a:pPr>
            <a:r>
              <a:rPr lang="en-US" dirty="0"/>
              <a:t>Provide an effective tool to educate Council and Staff as to the authority and process in which bylaws are enforced.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457200" marR="0" lvl="1" indent="0" algn="l" defTabSz="457200" rtl="0" eaLnBrk="1" fontAlgn="auto" latinLnBrk="0" hangingPunct="1">
              <a:lnSpc>
                <a:spcPct val="100000"/>
              </a:lnSpc>
              <a:spcBef>
                <a:spcPts val="1000"/>
              </a:spcBef>
              <a:spcAft>
                <a:spcPts val="0"/>
              </a:spcAft>
              <a:buClr>
                <a:srgbClr val="4A856C">
                  <a:lumMod val="40000"/>
                  <a:lumOff val="60000"/>
                </a:srgbClr>
              </a:buClr>
              <a:buSzPct val="80000"/>
              <a:buFont typeface="Wingdings 3" charset="2"/>
              <a:buNone/>
              <a:tabLst/>
              <a:defRPr/>
            </a:pPr>
            <a:r>
              <a:rPr kumimoji="0" lang="en-US" sz="2200" b="0" i="0" u="none" strike="noStrike" kern="1200" cap="none" spc="0" normalizeH="0" baseline="0" noProof="0" dirty="0">
                <a:ln>
                  <a:noFill/>
                </a:ln>
                <a:solidFill>
                  <a:prstClr val="white"/>
                </a:solidFill>
                <a:effectLst/>
                <a:uLnTx/>
                <a:uFillTx/>
                <a:latin typeface="Century Gothic" panose="020B0502020202020204"/>
                <a:ea typeface="+mj-ea"/>
                <a:cs typeface="+mj-cs"/>
              </a:rPr>
              <a:t>provide an effective tool to educate Council and Staff as to the authority and process in which bylaws are enforced.</a:t>
            </a:r>
          </a:p>
          <a:p>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11</a:t>
            </a:fld>
            <a:endParaRPr lang="en-CA"/>
          </a:p>
        </p:txBody>
      </p:sp>
    </p:spTree>
    <p:extLst>
      <p:ext uri="{BB962C8B-B14F-4D97-AF65-F5344CB8AC3E}">
        <p14:creationId xmlns:p14="http://schemas.microsoft.com/office/powerpoint/2010/main" val="214018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12</a:t>
            </a:fld>
            <a:endParaRPr lang="en-CA"/>
          </a:p>
        </p:txBody>
      </p:sp>
    </p:spTree>
    <p:extLst>
      <p:ext uri="{BB962C8B-B14F-4D97-AF65-F5344CB8AC3E}">
        <p14:creationId xmlns:p14="http://schemas.microsoft.com/office/powerpoint/2010/main" val="312676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features of the tracking tool</a:t>
            </a:r>
          </a:p>
          <a:p>
            <a:endParaRPr lang="en-US" dirty="0"/>
          </a:p>
          <a:p>
            <a:endParaRPr lang="en-US" dirty="0"/>
          </a:p>
          <a:p>
            <a:r>
              <a:rPr lang="en-US" dirty="0"/>
              <a:t>Describe the features of the analysis tool</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13</a:t>
            </a:fld>
            <a:endParaRPr lang="en-CA"/>
          </a:p>
        </p:txBody>
      </p:sp>
    </p:spTree>
    <p:extLst>
      <p:ext uri="{BB962C8B-B14F-4D97-AF65-F5344CB8AC3E}">
        <p14:creationId xmlns:p14="http://schemas.microsoft.com/office/powerpoint/2010/main" val="427760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Enforcement is not the only tool to attain high levels of bylaw compliance in the municipality.</a:t>
            </a:r>
          </a:p>
          <a:p>
            <a:endParaRPr lang="en-US" dirty="0"/>
          </a:p>
          <a:p>
            <a:r>
              <a:rPr lang="en-US" dirty="0"/>
              <a:t>Timely communication including signage is highly effective in changing </a:t>
            </a:r>
            <a:r>
              <a:rPr lang="en-US" dirty="0" err="1"/>
              <a:t>behaviours</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14</a:t>
            </a:fld>
            <a:endParaRPr lang="en-CA"/>
          </a:p>
        </p:txBody>
      </p:sp>
    </p:spTree>
    <p:extLst>
      <p:ext uri="{BB962C8B-B14F-4D97-AF65-F5344CB8AC3E}">
        <p14:creationId xmlns:p14="http://schemas.microsoft.com/office/powerpoint/2010/main" val="4229667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44C9-6935-797B-BD81-35CE9F89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E18E1-B683-A4FF-4588-3F2C38466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C1E6B-408F-69B7-0235-CD037874016A}"/>
              </a:ext>
            </a:extLst>
          </p:cNvPr>
          <p:cNvSpPr>
            <a:spLocks noGrp="1"/>
          </p:cNvSpPr>
          <p:nvPr>
            <p:ph type="body" idx="1"/>
          </p:nvPr>
        </p:nvSpPr>
        <p:spPr/>
        <p:txBody>
          <a:bodyPr/>
          <a:lstStyle/>
          <a:p>
            <a:r>
              <a:rPr lang="en-US" dirty="0"/>
              <a:t>Discuss the elements of this quadrant</a:t>
            </a:r>
          </a:p>
          <a:p>
            <a:endParaRPr lang="en-US" dirty="0"/>
          </a:p>
          <a:p>
            <a:pPr marL="171450" indent="-171450">
              <a:buFont typeface="Arial" panose="020B0604020202020204" pitchFamily="34" charset="0"/>
              <a:buChar char="•"/>
            </a:pPr>
            <a:r>
              <a:rPr lang="en-US" dirty="0"/>
              <a:t>Engage the free, untapped assistance of the public using communication.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Harness the forces of social pressure to change the culture.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Communication especially signage tends to “self deputize” citizenry.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CA" dirty="0"/>
          </a:p>
        </p:txBody>
      </p:sp>
      <p:sp>
        <p:nvSpPr>
          <p:cNvPr id="4" name="Slide Number Placeholder 3">
            <a:extLst>
              <a:ext uri="{FF2B5EF4-FFF2-40B4-BE49-F238E27FC236}">
                <a16:creationId xmlns:a16="http://schemas.microsoft.com/office/drawing/2014/main" id="{9E0C83ED-EECF-8536-EFC5-6E2834A89CA6}"/>
              </a:ext>
            </a:extLst>
          </p:cNvPr>
          <p:cNvSpPr>
            <a:spLocks noGrp="1"/>
          </p:cNvSpPr>
          <p:nvPr>
            <p:ph type="sldNum" sz="quarter" idx="5"/>
          </p:nvPr>
        </p:nvSpPr>
        <p:spPr/>
        <p:txBody>
          <a:bodyPr/>
          <a:lstStyle/>
          <a:p>
            <a:fld id="{AC7A3104-42D2-4F73-8E46-5C39D170A1EB}" type="slidenum">
              <a:rPr lang="en-CA" smtClean="0"/>
              <a:t>15</a:t>
            </a:fld>
            <a:endParaRPr lang="en-CA"/>
          </a:p>
        </p:txBody>
      </p:sp>
    </p:spTree>
    <p:extLst>
      <p:ext uri="{BB962C8B-B14F-4D97-AF65-F5344CB8AC3E}">
        <p14:creationId xmlns:p14="http://schemas.microsoft.com/office/powerpoint/2010/main" val="862979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slide</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16</a:t>
            </a:fld>
            <a:endParaRPr lang="en-CA"/>
          </a:p>
        </p:txBody>
      </p:sp>
    </p:spTree>
    <p:extLst>
      <p:ext uri="{BB962C8B-B14F-4D97-AF65-F5344CB8AC3E}">
        <p14:creationId xmlns:p14="http://schemas.microsoft.com/office/powerpoint/2010/main" val="2949520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these examples. </a:t>
            </a:r>
          </a:p>
          <a:p>
            <a:endParaRPr lang="en-US" dirty="0"/>
          </a:p>
          <a:p>
            <a:pPr marL="171450" indent="-171450">
              <a:buFont typeface="Arial" panose="020B0604020202020204" pitchFamily="34" charset="0"/>
              <a:buChar char="•"/>
            </a:pPr>
            <a:r>
              <a:rPr lang="en-US" dirty="0"/>
              <a:t>Request ideas from the audience</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17</a:t>
            </a:fld>
            <a:endParaRPr lang="en-CA"/>
          </a:p>
        </p:txBody>
      </p:sp>
    </p:spTree>
    <p:extLst>
      <p:ext uri="{BB962C8B-B14F-4D97-AF65-F5344CB8AC3E}">
        <p14:creationId xmlns:p14="http://schemas.microsoft.com/office/powerpoint/2010/main" val="3928337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Nothing changes if nothing changes” without a regular review and adaptation of the Bylaw Compliance Program, it becomes a very frustrating and expensive game of Wack-a-mole. </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18</a:t>
            </a:fld>
            <a:endParaRPr lang="en-CA"/>
          </a:p>
        </p:txBody>
      </p:sp>
    </p:spTree>
    <p:extLst>
      <p:ext uri="{BB962C8B-B14F-4D97-AF65-F5344CB8AC3E}">
        <p14:creationId xmlns:p14="http://schemas.microsoft.com/office/powerpoint/2010/main" val="2003569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your enforcement resource organized before you need them.</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19</a:t>
            </a:fld>
            <a:endParaRPr lang="en-CA"/>
          </a:p>
        </p:txBody>
      </p:sp>
    </p:spTree>
    <p:extLst>
      <p:ext uri="{BB962C8B-B14F-4D97-AF65-F5344CB8AC3E}">
        <p14:creationId xmlns:p14="http://schemas.microsoft.com/office/powerpoint/2010/main" val="87850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is compilation of the Best Practices and Pit Falls learned from our experience.</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2</a:t>
            </a:fld>
            <a:endParaRPr lang="en-CA"/>
          </a:p>
        </p:txBody>
      </p:sp>
    </p:spTree>
    <p:extLst>
      <p:ext uri="{BB962C8B-B14F-4D97-AF65-F5344CB8AC3E}">
        <p14:creationId xmlns:p14="http://schemas.microsoft.com/office/powerpoint/2010/main" val="1551804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recommend the use of local or regional private contractors.</a:t>
            </a:r>
          </a:p>
          <a:p>
            <a:endParaRPr lang="en-US" dirty="0"/>
          </a:p>
          <a:p>
            <a:r>
              <a:rPr lang="en-US" dirty="0"/>
              <a:t>By issuing RFP or tenders it sends a message out to the community, including the bylaw contraveners.</a:t>
            </a:r>
          </a:p>
          <a:p>
            <a:endParaRPr lang="en-US" dirty="0"/>
          </a:p>
          <a:p>
            <a:r>
              <a:rPr lang="en-US" dirty="0"/>
              <a:t>Point to the photo and discuss the efficiency of this contractor.</a:t>
            </a:r>
          </a:p>
          <a:p>
            <a:endParaRPr lang="en-US" dirty="0"/>
          </a:p>
          <a:p>
            <a:r>
              <a:rPr lang="en-US" dirty="0"/>
              <a:t>Lawn &amp; Yard / Tree Removal / Chipping Contractors are well equipped to do the work. </a:t>
            </a:r>
          </a:p>
          <a:p>
            <a:endParaRPr lang="en-US" dirty="0"/>
          </a:p>
          <a:p>
            <a:r>
              <a:rPr lang="en-US" dirty="0"/>
              <a:t>Make arrangement with transfer site operator</a:t>
            </a:r>
          </a:p>
          <a:p>
            <a:endParaRPr lang="en-US" dirty="0"/>
          </a:p>
          <a:p>
            <a:r>
              <a:rPr lang="en-US" dirty="0"/>
              <a:t>Keep track of costs and bill or place on the property taxes.</a:t>
            </a:r>
          </a:p>
          <a:p>
            <a:endParaRPr lang="en-US" dirty="0"/>
          </a:p>
          <a:p>
            <a:r>
              <a:rPr lang="en-US" dirty="0"/>
              <a:t>As agents of the municipality enforcing an OTR, they are immune from prosecution.</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20</a:t>
            </a:fld>
            <a:endParaRPr lang="en-CA"/>
          </a:p>
        </p:txBody>
      </p:sp>
    </p:spTree>
    <p:extLst>
      <p:ext uri="{BB962C8B-B14F-4D97-AF65-F5344CB8AC3E}">
        <p14:creationId xmlns:p14="http://schemas.microsoft.com/office/powerpoint/2010/main" val="33407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21</a:t>
            </a:fld>
            <a:endParaRPr lang="en-CA"/>
          </a:p>
        </p:txBody>
      </p:sp>
    </p:spTree>
    <p:extLst>
      <p:ext uri="{BB962C8B-B14F-4D97-AF65-F5344CB8AC3E}">
        <p14:creationId xmlns:p14="http://schemas.microsoft.com/office/powerpoint/2010/main" val="3302644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22</a:t>
            </a:fld>
            <a:endParaRPr lang="en-CA"/>
          </a:p>
        </p:txBody>
      </p:sp>
    </p:spTree>
    <p:extLst>
      <p:ext uri="{BB962C8B-B14F-4D97-AF65-F5344CB8AC3E}">
        <p14:creationId xmlns:p14="http://schemas.microsoft.com/office/powerpoint/2010/main" val="4123350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23</a:t>
            </a:fld>
            <a:endParaRPr lang="en-CA"/>
          </a:p>
        </p:txBody>
      </p:sp>
    </p:spTree>
    <p:extLst>
      <p:ext uri="{BB962C8B-B14F-4D97-AF65-F5344CB8AC3E}">
        <p14:creationId xmlns:p14="http://schemas.microsoft.com/office/powerpoint/2010/main" val="2809750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24</a:t>
            </a:fld>
            <a:endParaRPr lang="en-CA"/>
          </a:p>
        </p:txBody>
      </p:sp>
    </p:spTree>
    <p:extLst>
      <p:ext uri="{BB962C8B-B14F-4D97-AF65-F5344CB8AC3E}">
        <p14:creationId xmlns:p14="http://schemas.microsoft.com/office/powerpoint/2010/main" val="3393893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25</a:t>
            </a:fld>
            <a:endParaRPr lang="en-CA"/>
          </a:p>
        </p:txBody>
      </p:sp>
    </p:spTree>
    <p:extLst>
      <p:ext uri="{BB962C8B-B14F-4D97-AF65-F5344CB8AC3E}">
        <p14:creationId xmlns:p14="http://schemas.microsoft.com/office/powerpoint/2010/main" val="3544043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26</a:t>
            </a:fld>
            <a:endParaRPr lang="en-CA"/>
          </a:p>
        </p:txBody>
      </p:sp>
    </p:spTree>
    <p:extLst>
      <p:ext uri="{BB962C8B-B14F-4D97-AF65-F5344CB8AC3E}">
        <p14:creationId xmlns:p14="http://schemas.microsoft.com/office/powerpoint/2010/main" val="3169478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27</a:t>
            </a:fld>
            <a:endParaRPr lang="en-CA"/>
          </a:p>
        </p:txBody>
      </p:sp>
    </p:spTree>
    <p:extLst>
      <p:ext uri="{BB962C8B-B14F-4D97-AF65-F5344CB8AC3E}">
        <p14:creationId xmlns:p14="http://schemas.microsoft.com/office/powerpoint/2010/main" val="4178847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28</a:t>
            </a:fld>
            <a:endParaRPr lang="en-CA"/>
          </a:p>
        </p:txBody>
      </p:sp>
    </p:spTree>
    <p:extLst>
      <p:ext uri="{BB962C8B-B14F-4D97-AF65-F5344CB8AC3E}">
        <p14:creationId xmlns:p14="http://schemas.microsoft.com/office/powerpoint/2010/main" val="1526311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29</a:t>
            </a:fld>
            <a:endParaRPr lang="en-CA"/>
          </a:p>
        </p:txBody>
      </p:sp>
    </p:spTree>
    <p:extLst>
      <p:ext uri="{BB962C8B-B14F-4D97-AF65-F5344CB8AC3E}">
        <p14:creationId xmlns:p14="http://schemas.microsoft.com/office/powerpoint/2010/main" val="3253335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3</a:t>
            </a:fld>
            <a:endParaRPr lang="en-CA"/>
          </a:p>
        </p:txBody>
      </p:sp>
    </p:spTree>
    <p:extLst>
      <p:ext uri="{BB962C8B-B14F-4D97-AF65-F5344CB8AC3E}">
        <p14:creationId xmlns:p14="http://schemas.microsoft.com/office/powerpoint/2010/main" val="236220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7A3104-42D2-4F73-8E46-5C39D170A1EB}" type="slidenum">
              <a:rPr lang="en-CA" smtClean="0"/>
              <a:t>4</a:t>
            </a:fld>
            <a:endParaRPr lang="en-CA"/>
          </a:p>
        </p:txBody>
      </p:sp>
    </p:spTree>
    <p:extLst>
      <p:ext uri="{BB962C8B-B14F-4D97-AF65-F5344CB8AC3E}">
        <p14:creationId xmlns:p14="http://schemas.microsoft.com/office/powerpoint/2010/main" val="203445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Centralize the Complaint Management responsibilities for effectiveness, efficiency and accountability. Avoid the “too many cook spoil the stew” syndrome.</a:t>
            </a:r>
          </a:p>
          <a:p>
            <a:pPr marL="171450" indent="-171450">
              <a:buFont typeface="Arial" panose="020B0604020202020204" pitchFamily="34" charset="0"/>
              <a:buChar char="•"/>
            </a:pPr>
            <a:r>
              <a:rPr lang="en-CA" dirty="0"/>
              <a:t>Assure complainants that their name will be kept confidential</a:t>
            </a:r>
          </a:p>
          <a:p>
            <a:pPr marL="171450" indent="-171450">
              <a:buFont typeface="Arial" panose="020B0604020202020204" pitchFamily="34" charset="0"/>
              <a:buChar char="•"/>
            </a:pPr>
            <a:r>
              <a:rPr lang="en-CA" dirty="0"/>
              <a:t>Societal demands expect responses and closure</a:t>
            </a:r>
          </a:p>
          <a:p>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5</a:t>
            </a:fld>
            <a:endParaRPr lang="en-CA"/>
          </a:p>
        </p:txBody>
      </p:sp>
    </p:spTree>
    <p:extLst>
      <p:ext uri="{BB962C8B-B14F-4D97-AF65-F5344CB8AC3E}">
        <p14:creationId xmlns:p14="http://schemas.microsoft.com/office/powerpoint/2010/main" val="104164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Rarely does a BEO need to enter private property</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6</a:t>
            </a:fld>
            <a:endParaRPr lang="en-CA"/>
          </a:p>
        </p:txBody>
      </p:sp>
    </p:spTree>
    <p:extLst>
      <p:ext uri="{BB962C8B-B14F-4D97-AF65-F5344CB8AC3E}">
        <p14:creationId xmlns:p14="http://schemas.microsoft.com/office/powerpoint/2010/main" val="379573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my preference to serve all warnings by regular mail and OTRs by registered mail. SOTIs do require personal service</a:t>
            </a:r>
          </a:p>
          <a:p>
            <a:pPr marL="171450" indent="-171450">
              <a:buFont typeface="Arial" panose="020B0604020202020204" pitchFamily="34" charset="0"/>
              <a:buChar char="•"/>
            </a:pPr>
            <a:r>
              <a:rPr lang="en-US" i="1" dirty="0"/>
              <a:t>MA, s364 (2) The municipality shall serve a written order on the person to whom the order is directed.</a:t>
            </a:r>
          </a:p>
          <a:p>
            <a:pPr marL="171450" indent="-171450">
              <a:buFont typeface="Arial" panose="020B0604020202020204" pitchFamily="34" charset="0"/>
              <a:buChar char="•"/>
            </a:pPr>
            <a:endParaRPr lang="en-CA" i="1" dirty="0"/>
          </a:p>
        </p:txBody>
      </p:sp>
      <p:sp>
        <p:nvSpPr>
          <p:cNvPr id="4" name="Slide Number Placeholder 3"/>
          <p:cNvSpPr>
            <a:spLocks noGrp="1"/>
          </p:cNvSpPr>
          <p:nvPr>
            <p:ph type="sldNum" sz="quarter" idx="5"/>
          </p:nvPr>
        </p:nvSpPr>
        <p:spPr/>
        <p:txBody>
          <a:bodyPr/>
          <a:lstStyle/>
          <a:p>
            <a:fld id="{AC7A3104-42D2-4F73-8E46-5C39D170A1EB}" type="slidenum">
              <a:rPr lang="en-CA" smtClean="0"/>
              <a:t>7</a:t>
            </a:fld>
            <a:endParaRPr lang="en-CA"/>
          </a:p>
        </p:txBody>
      </p:sp>
    </p:spTree>
    <p:extLst>
      <p:ext uri="{BB962C8B-B14F-4D97-AF65-F5344CB8AC3E}">
        <p14:creationId xmlns:p14="http://schemas.microsoft.com/office/powerpoint/2010/main" val="90425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BEO / CAO / Council – can not take on the role of prosecutor, judge and executioner. There always needs to be an impartial third party appeal mechanism.</a:t>
            </a:r>
          </a:p>
          <a:p>
            <a:pPr marL="171450" indent="-171450">
              <a:buFont typeface="Arial" panose="020B0604020202020204" pitchFamily="34" charset="0"/>
              <a:buChar char="•"/>
            </a:pPr>
            <a:r>
              <a:rPr lang="en-US" dirty="0"/>
              <a:t>We all play a critical role in ensuring the integrity of the appeal process.</a:t>
            </a:r>
          </a:p>
          <a:p>
            <a:pPr marL="171450" indent="-171450">
              <a:buFont typeface="Arial" panose="020B0604020202020204" pitchFamily="34" charset="0"/>
              <a:buChar char="•"/>
            </a:pPr>
            <a:r>
              <a:rPr lang="en-US" dirty="0"/>
              <a:t> </a:t>
            </a:r>
          </a:p>
          <a:p>
            <a:pPr marL="171450" indent="-171450">
              <a:buFont typeface="Arial" panose="020B0604020202020204" pitchFamily="34" charset="0"/>
              <a:buChar char="•"/>
            </a:pPr>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8</a:t>
            </a:fld>
            <a:endParaRPr lang="en-CA"/>
          </a:p>
        </p:txBody>
      </p:sp>
    </p:spTree>
    <p:extLst>
      <p:ext uri="{BB962C8B-B14F-4D97-AF65-F5344CB8AC3E}">
        <p14:creationId xmlns:p14="http://schemas.microsoft.com/office/powerpoint/2010/main" val="16706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Remedial Actions</a:t>
            </a:r>
          </a:p>
          <a:p>
            <a:pPr marL="171450" indent="-171450">
              <a:buFont typeface="Arial" panose="020B0604020202020204" pitchFamily="34" charset="0"/>
              <a:buChar char="•"/>
            </a:pPr>
            <a:r>
              <a:rPr lang="en-US" dirty="0"/>
              <a:t>Discuss the municipalities broad authority to acquire resources to remediate properties.</a:t>
            </a:r>
          </a:p>
          <a:p>
            <a:pPr marL="171450" indent="-171450">
              <a:buFont typeface="Arial" panose="020B0604020202020204" pitchFamily="34" charset="0"/>
              <a:buChar char="•"/>
            </a:pPr>
            <a:r>
              <a:rPr lang="en-US" dirty="0"/>
              <a:t>Discuss Standing Order to prevent reoccurrences. Cite </a:t>
            </a:r>
            <a:r>
              <a:rPr lang="en-US" i="1" dirty="0"/>
              <a:t>MA, s6 broad interpretation</a:t>
            </a:r>
          </a:p>
          <a:p>
            <a:pPr marL="171450" indent="-171450">
              <a:buFont typeface="Arial" panose="020B0604020202020204" pitchFamily="34" charset="0"/>
              <a:buChar char="•"/>
            </a:pPr>
            <a:endParaRPr lang="en-US" i="1" dirty="0"/>
          </a:p>
          <a:p>
            <a:r>
              <a:rPr lang="en-US" dirty="0"/>
              <a:t>Police Assistance</a:t>
            </a:r>
          </a:p>
          <a:p>
            <a:pPr marL="171450" indent="-171450">
              <a:buFont typeface="Arial" panose="020B0604020202020204" pitchFamily="34" charset="0"/>
              <a:buChar char="•"/>
            </a:pPr>
            <a:r>
              <a:rPr lang="en-US" dirty="0"/>
              <a:t>The police are there to ensure everyone’s safety. There are not there to execute the order or to serve as point of appeal or adjudication.</a:t>
            </a:r>
            <a:endParaRPr lang="en-CA" dirty="0"/>
          </a:p>
        </p:txBody>
      </p:sp>
      <p:sp>
        <p:nvSpPr>
          <p:cNvPr id="4" name="Slide Number Placeholder 3"/>
          <p:cNvSpPr>
            <a:spLocks noGrp="1"/>
          </p:cNvSpPr>
          <p:nvPr>
            <p:ph type="sldNum" sz="quarter" idx="5"/>
          </p:nvPr>
        </p:nvSpPr>
        <p:spPr/>
        <p:txBody>
          <a:bodyPr/>
          <a:lstStyle/>
          <a:p>
            <a:fld id="{AC7A3104-42D2-4F73-8E46-5C39D170A1EB}" type="slidenum">
              <a:rPr lang="en-CA" smtClean="0"/>
              <a:t>9</a:t>
            </a:fld>
            <a:endParaRPr lang="en-CA"/>
          </a:p>
        </p:txBody>
      </p:sp>
    </p:spTree>
    <p:extLst>
      <p:ext uri="{BB962C8B-B14F-4D97-AF65-F5344CB8AC3E}">
        <p14:creationId xmlns:p14="http://schemas.microsoft.com/office/powerpoint/2010/main" val="358307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90014" y="6057901"/>
            <a:ext cx="990599" cy="304799"/>
          </a:xfrm>
        </p:spPr>
        <p:txBody>
          <a:bodyPr/>
          <a:lstStyle/>
          <a:p>
            <a:fld id="{3306F159-CCE8-43EC-98E9-EF2FFD4EEFFC}" type="datetime1">
              <a:rPr lang="en-CA" smtClean="0"/>
              <a:t>2026-06-01</a:t>
            </a:fld>
            <a:endParaRPr lang="en-CA" dirty="0"/>
          </a:p>
        </p:txBody>
      </p:sp>
      <p:sp>
        <p:nvSpPr>
          <p:cNvPr id="5" name="Footer Placeholder 4"/>
          <p:cNvSpPr>
            <a:spLocks noGrp="1"/>
          </p:cNvSpPr>
          <p:nvPr>
            <p:ph type="ftr" sz="quarter" idx="11"/>
          </p:nvPr>
        </p:nvSpPr>
        <p:spPr>
          <a:xfrm>
            <a:off x="1154955" y="5986969"/>
            <a:ext cx="3859795" cy="304801"/>
          </a:xfrm>
        </p:spPr>
        <p:txBody>
          <a:bodyPr/>
          <a:lstStyle/>
          <a:p>
            <a:r>
              <a:rPr lang="en-US"/>
              <a:t>BYLAW TRAINING SERVICES – www.bylawsask.ca</a:t>
            </a:r>
            <a:endParaRPr lang="en-CA" dirty="0"/>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295042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CB3D78-BC6B-4050-AECD-3895CC07E70D}" type="datetime1">
              <a:rPr lang="en-CA" smtClean="0"/>
              <a:t>2026-06-01</a:t>
            </a:fld>
            <a:endParaRPr lang="en-CA"/>
          </a:p>
        </p:txBody>
      </p:sp>
      <p:sp>
        <p:nvSpPr>
          <p:cNvPr id="6" name="Footer Placeholder 5"/>
          <p:cNvSpPr>
            <a:spLocks noGrp="1"/>
          </p:cNvSpPr>
          <p:nvPr>
            <p:ph type="ftr" sz="quarter" idx="11"/>
          </p:nvPr>
        </p:nvSpPr>
        <p:spPr/>
        <p:txBody>
          <a:bodyPr/>
          <a:lstStyle/>
          <a:p>
            <a:r>
              <a:rPr lang="en-US"/>
              <a:t>BYLAW TRAINING SERVICES – www.bylawsask.ca</a:t>
            </a:r>
            <a:endParaRPr lang="en-CA"/>
          </a:p>
        </p:txBody>
      </p:sp>
      <p:sp>
        <p:nvSpPr>
          <p:cNvPr id="7" name="Slide Number Placeholder 6"/>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403989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8137256-050A-41F9-96A3-7CCCEDE06E3C}" type="datetime1">
              <a:rPr lang="en-CA" smtClean="0"/>
              <a:t>2026-06-01</a:t>
            </a:fld>
            <a:endParaRPr lang="en-CA"/>
          </a:p>
        </p:txBody>
      </p:sp>
      <p:sp>
        <p:nvSpPr>
          <p:cNvPr id="5"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23755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62DFDA-8545-4E5E-8668-D7B1E0B1D995}" type="datetime1">
              <a:rPr lang="en-CA" smtClean="0"/>
              <a:t>2026-06-01</a:t>
            </a:fld>
            <a:endParaRPr lang="en-CA"/>
          </a:p>
        </p:txBody>
      </p:sp>
      <p:sp>
        <p:nvSpPr>
          <p:cNvPr id="5"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154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B1CA90-C5B3-4137-AD2C-506EEC578BA0}" type="datetime1">
              <a:rPr lang="en-CA" smtClean="0"/>
              <a:t>2026-06-01</a:t>
            </a:fld>
            <a:endParaRPr lang="en-CA"/>
          </a:p>
        </p:txBody>
      </p:sp>
      <p:sp>
        <p:nvSpPr>
          <p:cNvPr id="5"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101306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58B8493-150B-461E-900C-D23FBAED867A}" type="datetime1">
              <a:rPr lang="en-CA" smtClean="0"/>
              <a:t>2026-06-01</a:t>
            </a:fld>
            <a:endParaRPr lang="en-CA"/>
          </a:p>
        </p:txBody>
      </p:sp>
      <p:sp>
        <p:nvSpPr>
          <p:cNvPr id="4"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3948692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734D10-EA08-4AB8-8D7D-D84D9AF23B1E}" type="datetime1">
              <a:rPr lang="en-CA" smtClean="0"/>
              <a:t>2026-06-01</a:t>
            </a:fld>
            <a:endParaRPr lang="en-CA"/>
          </a:p>
        </p:txBody>
      </p:sp>
      <p:sp>
        <p:nvSpPr>
          <p:cNvPr id="4"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190876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8A026C-E0AA-48FD-96DA-A9C7669B2805}" type="datetime1">
              <a:rPr lang="en-CA" smtClean="0"/>
              <a:t>2026-06-01</a:t>
            </a:fld>
            <a:endParaRPr lang="en-CA"/>
          </a:p>
        </p:txBody>
      </p:sp>
      <p:sp>
        <p:nvSpPr>
          <p:cNvPr id="5"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3184513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B4342-A1FA-42E4-9115-2B446F3ACB68}" type="datetime1">
              <a:rPr lang="en-CA" smtClean="0"/>
              <a:t>2026-06-01</a:t>
            </a:fld>
            <a:endParaRPr lang="en-CA"/>
          </a:p>
        </p:txBody>
      </p:sp>
      <p:sp>
        <p:nvSpPr>
          <p:cNvPr id="5"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1238839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AC5DE3B9-0CF1-4A50-8C51-C0DA84AC3ECA}" type="datetime1">
              <a:rPr lang="en-CA" smtClean="0"/>
              <a:t>2026-06-01</a:t>
            </a:fld>
            <a:endParaRPr lang="en-CA"/>
          </a:p>
        </p:txBody>
      </p:sp>
      <p:sp>
        <p:nvSpPr>
          <p:cNvPr id="5" name="Footer Placeholder 4"/>
          <p:cNvSpPr>
            <a:spLocks noGrp="1"/>
          </p:cNvSpPr>
          <p:nvPr>
            <p:ph type="ftr" sz="quarter" idx="11"/>
          </p:nvPr>
        </p:nvSpPr>
        <p:spPr/>
        <p:txBody>
          <a:bodyPr/>
          <a:lstStyle/>
          <a:p>
            <a:r>
              <a:rPr lang="en-US" dirty="0"/>
              <a:t>BYLAW TRAINING SERVICES – www.bylawsask.ca</a:t>
            </a:r>
            <a:endParaRPr lang="en-CA" dirty="0"/>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407573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784878-C375-4BE2-B4E2-DB6A8319B572}" type="datetime1">
              <a:rPr lang="en-CA" smtClean="0"/>
              <a:t>2026-06-01</a:t>
            </a:fld>
            <a:endParaRPr lang="en-CA"/>
          </a:p>
        </p:txBody>
      </p:sp>
      <p:sp>
        <p:nvSpPr>
          <p:cNvPr id="5" name="Footer Placeholder 4"/>
          <p:cNvSpPr>
            <a:spLocks noGrp="1"/>
          </p:cNvSpPr>
          <p:nvPr>
            <p:ph type="ftr" sz="quarter" idx="11"/>
          </p:nvPr>
        </p:nvSpPr>
        <p:spPr/>
        <p:txBody>
          <a:bodyPr/>
          <a:lstStyle/>
          <a:p>
            <a:r>
              <a:rPr lang="en-US"/>
              <a:t>BYLAW TRAINING SERVICES – www.bylawsask.ca</a:t>
            </a:r>
            <a:endParaRPr lang="en-CA"/>
          </a:p>
        </p:txBody>
      </p:sp>
      <p:sp>
        <p:nvSpPr>
          <p:cNvPr id="6" name="Slide Number Placeholder 5"/>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4202447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85C3F1-449F-4068-9D94-64BD5AAC80BF}" type="datetime1">
              <a:rPr lang="en-CA" smtClean="0"/>
              <a:t>2026-06-01</a:t>
            </a:fld>
            <a:endParaRPr lang="en-CA"/>
          </a:p>
        </p:txBody>
      </p:sp>
      <p:sp>
        <p:nvSpPr>
          <p:cNvPr id="6" name="Footer Placeholder 5"/>
          <p:cNvSpPr>
            <a:spLocks noGrp="1"/>
          </p:cNvSpPr>
          <p:nvPr>
            <p:ph type="ftr" sz="quarter" idx="11"/>
          </p:nvPr>
        </p:nvSpPr>
        <p:spPr/>
        <p:txBody>
          <a:bodyPr/>
          <a:lstStyle/>
          <a:p>
            <a:r>
              <a:rPr lang="en-US"/>
              <a:t>BYLAW TRAINING SERVICES – www.bylawsask.ca</a:t>
            </a:r>
            <a:endParaRPr lang="en-CA"/>
          </a:p>
        </p:txBody>
      </p:sp>
      <p:sp>
        <p:nvSpPr>
          <p:cNvPr id="7" name="Slide Number Placeholder 6"/>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883549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2AAB11-8D26-406C-983E-A84213296574}" type="datetime1">
              <a:rPr lang="en-CA" smtClean="0"/>
              <a:t>2026-06-01</a:t>
            </a:fld>
            <a:endParaRPr lang="en-CA"/>
          </a:p>
        </p:txBody>
      </p:sp>
      <p:sp>
        <p:nvSpPr>
          <p:cNvPr id="8" name="Footer Placeholder 7"/>
          <p:cNvSpPr>
            <a:spLocks noGrp="1"/>
          </p:cNvSpPr>
          <p:nvPr>
            <p:ph type="ftr" sz="quarter" idx="11"/>
          </p:nvPr>
        </p:nvSpPr>
        <p:spPr/>
        <p:txBody>
          <a:bodyPr/>
          <a:lstStyle/>
          <a:p>
            <a:r>
              <a:rPr lang="en-US"/>
              <a:t>BYLAW TRAINING SERVICES – www.bylawsask.ca</a:t>
            </a:r>
            <a:endParaRPr lang="en-CA"/>
          </a:p>
        </p:txBody>
      </p:sp>
      <p:sp>
        <p:nvSpPr>
          <p:cNvPr id="9" name="Slide Number Placeholder 8"/>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1700361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673FDD2-5CB4-43A5-843B-0D8862F06633}" type="datetime1">
              <a:rPr lang="en-CA" smtClean="0"/>
              <a:t>2026-06-01</a:t>
            </a:fld>
            <a:endParaRPr lang="en-CA"/>
          </a:p>
        </p:txBody>
      </p:sp>
      <p:sp>
        <p:nvSpPr>
          <p:cNvPr id="5" name="Footer Placeholder 3"/>
          <p:cNvSpPr>
            <a:spLocks noGrp="1"/>
          </p:cNvSpPr>
          <p:nvPr>
            <p:ph type="ftr" sz="quarter" idx="11"/>
          </p:nvPr>
        </p:nvSpPr>
        <p:spPr/>
        <p:txBody>
          <a:bodyPr/>
          <a:lstStyle/>
          <a:p>
            <a:r>
              <a:rPr lang="en-US"/>
              <a:t>BYLAW TRAINING SERVICES – www.bylawsask.ca</a:t>
            </a:r>
            <a:endParaRPr lang="en-CA"/>
          </a:p>
        </p:txBody>
      </p:sp>
      <p:sp>
        <p:nvSpPr>
          <p:cNvPr id="6" name="Slide Number Placeholder 4"/>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26457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75E0AB1-7A4F-465F-BC87-D37B8463B2CB}" type="datetime1">
              <a:rPr lang="en-CA" smtClean="0"/>
              <a:t>2026-06-01</a:t>
            </a:fld>
            <a:endParaRPr lang="en-CA"/>
          </a:p>
        </p:txBody>
      </p:sp>
      <p:sp>
        <p:nvSpPr>
          <p:cNvPr id="5" name="Footer Placeholder 2"/>
          <p:cNvSpPr>
            <a:spLocks noGrp="1"/>
          </p:cNvSpPr>
          <p:nvPr>
            <p:ph type="ftr" sz="quarter" idx="11"/>
          </p:nvPr>
        </p:nvSpPr>
        <p:spPr/>
        <p:txBody>
          <a:bodyPr/>
          <a:lstStyle/>
          <a:p>
            <a:r>
              <a:rPr lang="en-US"/>
              <a:t>BYLAW TRAINING SERVICES – www.bylawsask.ca</a:t>
            </a:r>
            <a:endParaRPr lang="en-CA"/>
          </a:p>
        </p:txBody>
      </p:sp>
      <p:sp>
        <p:nvSpPr>
          <p:cNvPr id="6" name="Slide Number Placeholder 3"/>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1518699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BA358CE-3463-4145-8688-720700F6EE10}" type="datetime1">
              <a:rPr lang="en-CA" smtClean="0"/>
              <a:t>2026-06-01</a:t>
            </a:fld>
            <a:endParaRPr lang="en-CA"/>
          </a:p>
        </p:txBody>
      </p:sp>
      <p:sp>
        <p:nvSpPr>
          <p:cNvPr id="5" name="Footer Placeholder 5"/>
          <p:cNvSpPr>
            <a:spLocks noGrp="1"/>
          </p:cNvSpPr>
          <p:nvPr>
            <p:ph type="ftr" sz="quarter" idx="11"/>
          </p:nvPr>
        </p:nvSpPr>
        <p:spPr/>
        <p:txBody>
          <a:bodyPr/>
          <a:lstStyle/>
          <a:p>
            <a:r>
              <a:rPr lang="en-US"/>
              <a:t>BYLAW TRAINING SERVICES – www.bylawsask.ca</a:t>
            </a:r>
            <a:endParaRPr lang="en-CA"/>
          </a:p>
        </p:txBody>
      </p:sp>
      <p:sp>
        <p:nvSpPr>
          <p:cNvPr id="6" name="Slide Number Placeholder 6"/>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367890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B5003C-68FD-4E76-A845-FB4B692B6B25}" type="datetime1">
              <a:rPr lang="en-CA" smtClean="0"/>
              <a:t>2026-06-01</a:t>
            </a:fld>
            <a:endParaRPr lang="en-CA"/>
          </a:p>
        </p:txBody>
      </p:sp>
      <p:sp>
        <p:nvSpPr>
          <p:cNvPr id="6" name="Footer Placeholder 5"/>
          <p:cNvSpPr>
            <a:spLocks noGrp="1"/>
          </p:cNvSpPr>
          <p:nvPr>
            <p:ph type="ftr" sz="quarter" idx="11"/>
          </p:nvPr>
        </p:nvSpPr>
        <p:spPr/>
        <p:txBody>
          <a:bodyPr/>
          <a:lstStyle/>
          <a:p>
            <a:r>
              <a:rPr lang="en-US"/>
              <a:t>BYLAW TRAINING SERVICES – www.bylawsask.ca</a:t>
            </a:r>
            <a:endParaRPr lang="en-CA"/>
          </a:p>
        </p:txBody>
      </p:sp>
      <p:sp>
        <p:nvSpPr>
          <p:cNvPr id="7" name="Slide Number Placeholder 6"/>
          <p:cNvSpPr>
            <a:spLocks noGrp="1"/>
          </p:cNvSpPr>
          <p:nvPr>
            <p:ph type="sldNum" sz="quarter" idx="12"/>
          </p:nvPr>
        </p:nvSpPr>
        <p:spPr/>
        <p:txBody>
          <a:bodyPr/>
          <a:lstStyle/>
          <a:p>
            <a:fld id="{8538B402-4ED0-4EDA-9BB6-9E5126B8DF18}" type="slidenum">
              <a:rPr lang="en-CA" smtClean="0"/>
              <a:t>‹#›</a:t>
            </a:fld>
            <a:endParaRPr lang="en-CA"/>
          </a:p>
        </p:txBody>
      </p:sp>
    </p:spTree>
    <p:extLst>
      <p:ext uri="{BB962C8B-B14F-4D97-AF65-F5344CB8AC3E}">
        <p14:creationId xmlns:p14="http://schemas.microsoft.com/office/powerpoint/2010/main" val="420355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59254" y="64008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41A3900-89F2-4B67-BE6B-1E8F3D0A556E}" type="datetime1">
              <a:rPr lang="en-CA" smtClean="0"/>
              <a:t>2026-06-01</a:t>
            </a:fld>
            <a:endParaRPr lang="en-CA" dirty="0"/>
          </a:p>
        </p:txBody>
      </p:sp>
      <p:sp>
        <p:nvSpPr>
          <p:cNvPr id="5" name="Footer Placeholder 4"/>
          <p:cNvSpPr>
            <a:spLocks noGrp="1"/>
          </p:cNvSpPr>
          <p:nvPr>
            <p:ph type="ftr" sz="quarter" idx="3"/>
          </p:nvPr>
        </p:nvSpPr>
        <p:spPr>
          <a:xfrm>
            <a:off x="1114217" y="6400799"/>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BYLAW TRAINING SERVICES – www.bylawsask.ca</a:t>
            </a:r>
            <a:endParaRPr lang="en-CA"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538B402-4ED0-4EDA-9BB6-9E5126B8DF18}" type="slidenum">
              <a:rPr lang="en-CA" smtClean="0"/>
              <a:t>‹#›</a:t>
            </a:fld>
            <a:endParaRPr lang="en-CA"/>
          </a:p>
        </p:txBody>
      </p:sp>
    </p:spTree>
    <p:extLst>
      <p:ext uri="{BB962C8B-B14F-4D97-AF65-F5344CB8AC3E}">
        <p14:creationId xmlns:p14="http://schemas.microsoft.com/office/powerpoint/2010/main" val="16089915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kaws.ca/sask-rescues.html" TargetMode="External"/><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hyperlink" Target="https://www.bing.com/ck/a?!&amp;&amp;p=b4de0b68ea591a48f551e51f27c77a62ea545bce478b653ac0c6fd84fa622386JmltdHM9MTc3ODU0NDAwMA&amp;ptn=3&amp;ver=2&amp;hsh=4&amp;fclid=0b5b989d-d022-6528-2e2c-8d0bd17d64ea&amp;psq=animal+protection+services+of+saskatchewan&amp;u=a1aHR0cHM6Ly9zay4yMTEuY2Evc2VydmljZXMvNjExNzY0MTkvYW5pbWFsLXByb3RlY3Rpb24tc2VydmljZXMtb2Ytc2Fza2F0Y2hld2FuLWFuaW1hbC1wcm90ZWN0aW9uLXNlcnZpY2VzLw&amp;ntb=1" TargetMode="External"/><Relationship Id="rId4" Type="http://schemas.openxmlformats.org/officeDocument/2006/relationships/hyperlink" Target="https://www.bing.com/ck/a?!&amp;&amp;p=3fabfb6d6ea45569a0201988c4eecec355610af976bbc6057ca7050aa5875943JmltdHM9MTc3ODU0NDAwMA&amp;ptn=3&amp;ver=2&amp;hsh=4&amp;fclid=0b5b989d-d022-6528-2e2c-8d0bd17d64ea&amp;psq=animal+protection+services+of+saskatchewan&amp;u=a1aHR0cHM6Ly93d3cuYW5pbWFscHJvdGVjdGlvbi5jYS9zYXNrYXRjaGV3YW4v&amp;ntb=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bing.com/ck/a?!&amp;&amp;p=3fabfb6d6ea45569a0201988c4eecec355610af976bbc6057ca7050aa5875943JmltdHM9MTc3ODU0NDAwMA&amp;ptn=3&amp;ver=2&amp;hsh=4&amp;fclid=0b5b989d-d022-6528-2e2c-8d0bd17d64ea&amp;psq=animal+protection+services+of+saskatchewan&amp;u=a1aHR0cHM6Ly93d3cuYW5pbWFscHJvdGVjdGlvbi5jYS9zYXNrYXRjaGV3YW4v&amp;ntb=1"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hyperlink" Target="https://www.bing.com/ck/a?!&amp;&amp;p=3fabfb6d6ea45569a0201988c4eecec355610af976bbc6057ca7050aa5875943JmltdHM9MTc3ODU0NDAwMA&amp;ptn=3&amp;ver=2&amp;hsh=4&amp;fclid=0b5b989d-d022-6528-2e2c-8d0bd17d64ea&amp;psq=animal+protection+services+of+saskatchewan&amp;u=a1aHR0cHM6Ly93d3cuYW5pbWFscHJvdGVjdGlvbi5jYS9zYXNrYXRjaGV3YW4v&amp;ntb=1"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hyperlink" Target="https://www.bing.com/ck/a?!&amp;&amp;p=3fabfb6d6ea45569a0201988c4eecec355610af976bbc6057ca7050aa5875943JmltdHM9MTc3ODU0NDAwMA&amp;ptn=3&amp;ver=2&amp;hsh=4&amp;fclid=0b5b989d-d022-6528-2e2c-8d0bd17d64ea&amp;psq=animal+protection+services+of+saskatchewan&amp;u=a1aHR0cHM6Ly93d3cuYW5pbWFscHJvdGVjdGlvbi5jYS9zYXNrYXRjaGV3YW4v&amp;ntb=1"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hyperlink" Target="https://www.bing.com/ck/a?!&amp;&amp;p=3fabfb6d6ea45569a0201988c4eecec355610af976bbc6057ca7050aa5875943JmltdHM9MTc3ODU0NDAwMA&amp;ptn=3&amp;ver=2&amp;hsh=4&amp;fclid=0b5b989d-d022-6528-2e2c-8d0bd17d64ea&amp;psq=animal+protection+services+of+saskatchewan&amp;u=a1aHR0cHM6Ly93d3cuYW5pbWFscHJvdGVjdGlvbi5jYS9zYXNrYXRjaGV3YW4v&amp;ntb=1"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hyperlink" Target="https://www.bing.com/ck/a?!&amp;&amp;p=3fabfb6d6ea45569a0201988c4eecec355610af976bbc6057ca7050aa5875943JmltdHM9MTc3ODU0NDAwMA&amp;ptn=3&amp;ver=2&amp;hsh=4&amp;fclid=0b5b989d-d022-6528-2e2c-8d0bd17d64ea&amp;psq=animal+protection+services+of+saskatchewan&amp;u=a1aHR0cHM6Ly93d3cuYW5pbWFscHJvdGVjdGlvbi5jYS9zYXNrYXRjaGV3YW4v&amp;ntb=1"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8.JP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319F-CA8E-13A4-6E76-7BEB8D6B995A}"/>
              </a:ext>
            </a:extLst>
          </p:cNvPr>
          <p:cNvSpPr>
            <a:spLocks noGrp="1"/>
          </p:cNvSpPr>
          <p:nvPr>
            <p:ph type="ctrTitle"/>
          </p:nvPr>
        </p:nvSpPr>
        <p:spPr>
          <a:xfrm>
            <a:off x="3156155" y="1681316"/>
            <a:ext cx="6824458" cy="3096065"/>
          </a:xfrm>
        </p:spPr>
        <p:txBody>
          <a:bodyPr/>
          <a:lstStyle/>
          <a:p>
            <a:r>
              <a:rPr lang="en-US" dirty="0">
                <a:solidFill>
                  <a:schemeClr val="tx1"/>
                </a:solidFill>
              </a:rPr>
              <a:t>BYLAW TRAINING SERVICES</a:t>
            </a:r>
            <a:endParaRPr lang="en-CA" dirty="0">
              <a:solidFill>
                <a:schemeClr val="tx1"/>
              </a:solidFill>
            </a:endParaRPr>
          </a:p>
        </p:txBody>
      </p:sp>
      <p:sp>
        <p:nvSpPr>
          <p:cNvPr id="3" name="Subtitle 2">
            <a:extLst>
              <a:ext uri="{FF2B5EF4-FFF2-40B4-BE49-F238E27FC236}">
                <a16:creationId xmlns:a16="http://schemas.microsoft.com/office/drawing/2014/main" id="{61ED962D-9BBD-FB10-610F-B94DFB5E56D1}"/>
              </a:ext>
            </a:extLst>
          </p:cNvPr>
          <p:cNvSpPr>
            <a:spLocks noGrp="1"/>
          </p:cNvSpPr>
          <p:nvPr>
            <p:ph type="subTitle" idx="1"/>
          </p:nvPr>
        </p:nvSpPr>
        <p:spPr>
          <a:xfrm>
            <a:off x="1571500" y="5454273"/>
            <a:ext cx="9687050" cy="861420"/>
          </a:xfrm>
        </p:spPr>
        <p:txBody>
          <a:bodyPr>
            <a:normAutofit/>
          </a:bodyPr>
          <a:lstStyle/>
          <a:p>
            <a:r>
              <a:rPr lang="en-US" dirty="0">
                <a:solidFill>
                  <a:schemeClr val="tx1"/>
                </a:solidFill>
              </a:rPr>
              <a:t>BYLAW TRAINING SERVICES -  </a:t>
            </a:r>
            <a:r>
              <a:rPr lang="en-US" dirty="0" err="1">
                <a:solidFill>
                  <a:schemeClr val="tx1"/>
                </a:solidFill>
              </a:rPr>
              <a:t>umaAs</a:t>
            </a:r>
            <a:r>
              <a:rPr lang="en-US" dirty="0">
                <a:solidFill>
                  <a:schemeClr val="tx1"/>
                </a:solidFill>
              </a:rPr>
              <a:t> Conference June 3, 2026</a:t>
            </a:r>
          </a:p>
          <a:p>
            <a:pPr algn="ctr"/>
            <a:endParaRPr lang="en-US" dirty="0">
              <a:solidFill>
                <a:schemeClr val="tx1"/>
              </a:solidFill>
            </a:endParaRPr>
          </a:p>
        </p:txBody>
      </p:sp>
      <p:pic>
        <p:nvPicPr>
          <p:cNvPr id="5" name="Picture 4">
            <a:extLst>
              <a:ext uri="{FF2B5EF4-FFF2-40B4-BE49-F238E27FC236}">
                <a16:creationId xmlns:a16="http://schemas.microsoft.com/office/drawing/2014/main" id="{8404F1E1-142F-1D82-72CB-1995923F3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5" y="382865"/>
            <a:ext cx="1698331" cy="1679166"/>
          </a:xfrm>
          <a:prstGeom prst="rect">
            <a:avLst/>
          </a:prstGeom>
        </p:spPr>
      </p:pic>
    </p:spTree>
    <p:extLst>
      <p:ext uri="{BB962C8B-B14F-4D97-AF65-F5344CB8AC3E}">
        <p14:creationId xmlns:p14="http://schemas.microsoft.com/office/powerpoint/2010/main" val="2282216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397F-E8C0-561D-7492-467A45ED1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420F5-E77B-ECC8-FA8D-13FF710977A7}"/>
              </a:ext>
            </a:extLst>
          </p:cNvPr>
          <p:cNvSpPr>
            <a:spLocks noGrp="1"/>
          </p:cNvSpPr>
          <p:nvPr>
            <p:ph type="title"/>
          </p:nvPr>
        </p:nvSpPr>
        <p:spPr>
          <a:xfrm>
            <a:off x="1154952" y="1063416"/>
            <a:ext cx="3676891" cy="1078230"/>
          </a:xfrm>
        </p:spPr>
        <p:txBody>
          <a:bodyPr/>
          <a:lstStyle/>
          <a:p>
            <a:r>
              <a:rPr lang="en-US" sz="4000" dirty="0"/>
              <a:t>PROSECUTION</a:t>
            </a:r>
            <a:endParaRPr lang="en-CA" sz="4000" dirty="0"/>
          </a:p>
        </p:txBody>
      </p:sp>
      <p:pic>
        <p:nvPicPr>
          <p:cNvPr id="7" name="Content Placeholder 6">
            <a:extLst>
              <a:ext uri="{FF2B5EF4-FFF2-40B4-BE49-F238E27FC236}">
                <a16:creationId xmlns:a16="http://schemas.microsoft.com/office/drawing/2014/main" id="{A9293184-E4EA-A198-D08C-407EA27D24B1}"/>
              </a:ext>
            </a:extLst>
          </p:cNvPr>
          <p:cNvPicPr>
            <a:picLocks noGrp="1" noChangeAspect="1"/>
          </p:cNvPicPr>
          <p:nvPr>
            <p:ph idx="1"/>
          </p:nvPr>
        </p:nvPicPr>
        <p:blipFill>
          <a:blip r:embed="rId3"/>
          <a:stretch>
            <a:fillRect/>
          </a:stretch>
        </p:blipFill>
        <p:spPr>
          <a:xfrm>
            <a:off x="5764288" y="1063416"/>
            <a:ext cx="3676892" cy="4956384"/>
          </a:xfrm>
          <a:prstGeom prst="rect">
            <a:avLst/>
          </a:prstGeom>
        </p:spPr>
      </p:pic>
      <p:sp>
        <p:nvSpPr>
          <p:cNvPr id="4" name="Text Placeholder 3">
            <a:extLst>
              <a:ext uri="{FF2B5EF4-FFF2-40B4-BE49-F238E27FC236}">
                <a16:creationId xmlns:a16="http://schemas.microsoft.com/office/drawing/2014/main" id="{0A240DFE-A41B-32E1-A849-63BD4F59ED37}"/>
              </a:ext>
            </a:extLst>
          </p:cNvPr>
          <p:cNvSpPr>
            <a:spLocks noGrp="1"/>
          </p:cNvSpPr>
          <p:nvPr>
            <p:ph type="body" sz="half" idx="2"/>
          </p:nvPr>
        </p:nvSpPr>
        <p:spPr>
          <a:xfrm>
            <a:off x="1154953" y="2754630"/>
            <a:ext cx="3819059" cy="3270249"/>
          </a:xfrm>
        </p:spPr>
        <p:txBody>
          <a:bodyPr/>
          <a:lstStyle/>
          <a:p>
            <a:r>
              <a:rPr lang="en-US" dirty="0"/>
              <a:t>Costs related to the prosecution of a bylaw contravention are amounts owed to the municipality.</a:t>
            </a:r>
          </a:p>
          <a:p>
            <a:r>
              <a:rPr lang="en-US" dirty="0"/>
              <a:t>Prosecution costs related to  Summary Offence tickets can only be recovered through the fine amount specified in the bylaw. If no amount is specified in the bylaw, the default amount is $2,000 for an individual and $5,000 for a corporation. </a:t>
            </a:r>
          </a:p>
          <a:p>
            <a:endParaRPr lang="en-CA" dirty="0"/>
          </a:p>
        </p:txBody>
      </p:sp>
      <p:sp>
        <p:nvSpPr>
          <p:cNvPr id="5" name="Footer Placeholder 4">
            <a:extLst>
              <a:ext uri="{FF2B5EF4-FFF2-40B4-BE49-F238E27FC236}">
                <a16:creationId xmlns:a16="http://schemas.microsoft.com/office/drawing/2014/main" id="{3D251927-39D7-7A3B-9132-5BAD4A902A79}"/>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9AB13B07-9359-C850-0093-276638D28F3E}"/>
              </a:ext>
            </a:extLst>
          </p:cNvPr>
          <p:cNvSpPr>
            <a:spLocks noGrp="1"/>
          </p:cNvSpPr>
          <p:nvPr>
            <p:ph type="sldNum" sz="quarter" idx="12"/>
          </p:nvPr>
        </p:nvSpPr>
        <p:spPr/>
        <p:txBody>
          <a:bodyPr/>
          <a:lstStyle/>
          <a:p>
            <a:fld id="{8538B402-4ED0-4EDA-9BB6-9E5126B8DF18}" type="slidenum">
              <a:rPr lang="en-CA" smtClean="0"/>
              <a:t>10</a:t>
            </a:fld>
            <a:endParaRPr lang="en-CA"/>
          </a:p>
        </p:txBody>
      </p:sp>
    </p:spTree>
    <p:extLst>
      <p:ext uri="{BB962C8B-B14F-4D97-AF65-F5344CB8AC3E}">
        <p14:creationId xmlns:p14="http://schemas.microsoft.com/office/powerpoint/2010/main" val="279371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262F-F450-8DEA-ADAA-36F022C2F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59D4F-CAD8-1A79-CD1F-8F8F68AF25A0}"/>
              </a:ext>
            </a:extLst>
          </p:cNvPr>
          <p:cNvSpPr>
            <a:spLocks noGrp="1"/>
          </p:cNvSpPr>
          <p:nvPr>
            <p:ph type="title"/>
          </p:nvPr>
        </p:nvSpPr>
        <p:spPr>
          <a:xfrm>
            <a:off x="686322" y="1189146"/>
            <a:ext cx="3676891" cy="1078230"/>
          </a:xfrm>
        </p:spPr>
        <p:txBody>
          <a:bodyPr/>
          <a:lstStyle/>
          <a:p>
            <a:r>
              <a:rPr lang="en-US" sz="4000" dirty="0"/>
              <a:t>REPORTING</a:t>
            </a:r>
            <a:endParaRPr lang="en-CA" sz="4000" dirty="0"/>
          </a:p>
        </p:txBody>
      </p:sp>
      <p:sp>
        <p:nvSpPr>
          <p:cNvPr id="4" name="Text Placeholder 3">
            <a:extLst>
              <a:ext uri="{FF2B5EF4-FFF2-40B4-BE49-F238E27FC236}">
                <a16:creationId xmlns:a16="http://schemas.microsoft.com/office/drawing/2014/main" id="{2EF7C53F-EE59-68BB-F777-A353591C3484}"/>
              </a:ext>
            </a:extLst>
          </p:cNvPr>
          <p:cNvSpPr>
            <a:spLocks noGrp="1"/>
          </p:cNvSpPr>
          <p:nvPr>
            <p:ph type="body" sz="half" idx="2"/>
          </p:nvPr>
        </p:nvSpPr>
        <p:spPr>
          <a:xfrm>
            <a:off x="285751" y="2754630"/>
            <a:ext cx="4688262" cy="3270249"/>
          </a:xfrm>
        </p:spPr>
        <p:txBody>
          <a:bodyPr>
            <a:normAutofit fontScale="92500" lnSpcReduction="10000"/>
          </a:bodyPr>
          <a:lstStyle/>
          <a:p>
            <a:pPr lvl="1"/>
            <a:r>
              <a:rPr lang="en-US" sz="2400" dirty="0"/>
              <a:t>Provides regular and frequent details regarding bylaw complaints, inspections, orders, remediation and prosecution.</a:t>
            </a:r>
          </a:p>
          <a:p>
            <a:pPr lvl="1"/>
            <a:r>
              <a:rPr lang="en-US" sz="2400" dirty="0"/>
              <a:t>Reports provide an effective tool to educate Council and Staff as to the authority and process in which bylaws are enforced.</a:t>
            </a:r>
          </a:p>
          <a:p>
            <a:endParaRPr lang="en-CA" dirty="0"/>
          </a:p>
        </p:txBody>
      </p:sp>
      <p:sp>
        <p:nvSpPr>
          <p:cNvPr id="5" name="Footer Placeholder 4">
            <a:extLst>
              <a:ext uri="{FF2B5EF4-FFF2-40B4-BE49-F238E27FC236}">
                <a16:creationId xmlns:a16="http://schemas.microsoft.com/office/drawing/2014/main" id="{33FEF30E-560D-2D8C-D1F8-C81FF91D372D}"/>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6FF72F0A-6144-1AAE-792A-CFB2D0335BE4}"/>
              </a:ext>
            </a:extLst>
          </p:cNvPr>
          <p:cNvSpPr>
            <a:spLocks noGrp="1"/>
          </p:cNvSpPr>
          <p:nvPr>
            <p:ph type="sldNum" sz="quarter" idx="12"/>
          </p:nvPr>
        </p:nvSpPr>
        <p:spPr/>
        <p:txBody>
          <a:bodyPr/>
          <a:lstStyle/>
          <a:p>
            <a:fld id="{8538B402-4ED0-4EDA-9BB6-9E5126B8DF18}" type="slidenum">
              <a:rPr lang="en-CA" smtClean="0"/>
              <a:t>11</a:t>
            </a:fld>
            <a:endParaRPr lang="en-CA"/>
          </a:p>
        </p:txBody>
      </p:sp>
      <p:pic>
        <p:nvPicPr>
          <p:cNvPr id="11" name="Content Placeholder 10">
            <a:extLst>
              <a:ext uri="{FF2B5EF4-FFF2-40B4-BE49-F238E27FC236}">
                <a16:creationId xmlns:a16="http://schemas.microsoft.com/office/drawing/2014/main" id="{816ABF25-C5BC-FDF6-36BD-E6DD48B9B279}"/>
              </a:ext>
            </a:extLst>
          </p:cNvPr>
          <p:cNvPicPr>
            <a:picLocks noGrp="1" noChangeAspect="1"/>
          </p:cNvPicPr>
          <p:nvPr>
            <p:ph idx="1"/>
          </p:nvPr>
        </p:nvPicPr>
        <p:blipFill>
          <a:blip r:embed="rId3"/>
          <a:stretch>
            <a:fillRect/>
          </a:stretch>
        </p:blipFill>
        <p:spPr>
          <a:xfrm>
            <a:off x="5535372" y="1447800"/>
            <a:ext cx="3694593" cy="4572000"/>
          </a:xfrm>
          <a:prstGeom prst="rect">
            <a:avLst/>
          </a:prstGeom>
        </p:spPr>
      </p:pic>
    </p:spTree>
    <p:extLst>
      <p:ext uri="{BB962C8B-B14F-4D97-AF65-F5344CB8AC3E}">
        <p14:creationId xmlns:p14="http://schemas.microsoft.com/office/powerpoint/2010/main" val="4249023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C15A-6D01-D651-AB0C-B6926F6CF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F1341-4FD5-9FBA-212C-0FA512D9DCD6}"/>
              </a:ext>
            </a:extLst>
          </p:cNvPr>
          <p:cNvSpPr>
            <a:spLocks noGrp="1"/>
          </p:cNvSpPr>
          <p:nvPr>
            <p:ph type="title"/>
          </p:nvPr>
        </p:nvSpPr>
        <p:spPr/>
        <p:txBody>
          <a:bodyPr/>
          <a:lstStyle/>
          <a:p>
            <a:pPr rtl="0" eaLnBrk="1" latinLnBrk="0" hangingPunct="1"/>
            <a:r>
              <a:rPr lang="en-US" sz="4200" b="0" i="0" kern="1200" dirty="0">
                <a:solidFill>
                  <a:schemeClr val="tx2"/>
                </a:solidFill>
                <a:effectLst/>
                <a:latin typeface="+mj-lt"/>
                <a:ea typeface="+mj-ea"/>
                <a:cs typeface="+mj-cs"/>
              </a:rPr>
              <a:t>TRACKING &amp; ANALYSIS</a:t>
            </a:r>
            <a:endParaRPr lang="en-CA" dirty="0"/>
          </a:p>
        </p:txBody>
      </p:sp>
      <p:sp>
        <p:nvSpPr>
          <p:cNvPr id="3" name="Content Placeholder 2">
            <a:extLst>
              <a:ext uri="{FF2B5EF4-FFF2-40B4-BE49-F238E27FC236}">
                <a16:creationId xmlns:a16="http://schemas.microsoft.com/office/drawing/2014/main" id="{8B2BB373-4E1F-81E7-D21F-0110FA9046BC}"/>
              </a:ext>
            </a:extLst>
          </p:cNvPr>
          <p:cNvSpPr>
            <a:spLocks noGrp="1"/>
          </p:cNvSpPr>
          <p:nvPr>
            <p:ph idx="1"/>
          </p:nvPr>
        </p:nvSpPr>
        <p:spPr/>
        <p:txBody>
          <a:bodyPr/>
          <a:lstStyle/>
          <a:p>
            <a:r>
              <a:rPr lang="en-US" sz="2400" dirty="0"/>
              <a:t>The Bylaw Tracking System</a:t>
            </a:r>
          </a:p>
          <a:p>
            <a:pPr lvl="1"/>
            <a:r>
              <a:rPr lang="en-US" sz="2400" dirty="0"/>
              <a:t>Builds a repository of easily retrievable documentation to assist in decisions and policy changes.</a:t>
            </a:r>
          </a:p>
          <a:p>
            <a:pPr lvl="1"/>
            <a:r>
              <a:rPr lang="en-US" sz="2400" dirty="0"/>
              <a:t>Provides the current status of the number of non-compliant properties and open files within the municipality</a:t>
            </a:r>
          </a:p>
          <a:p>
            <a:pPr lvl="1"/>
            <a:r>
              <a:rPr lang="en-US" sz="2400" dirty="0"/>
              <a:t>Reports on overall bylaw compliance in relation to goals</a:t>
            </a:r>
          </a:p>
          <a:p>
            <a:endParaRPr lang="en-CA" dirty="0"/>
          </a:p>
        </p:txBody>
      </p:sp>
      <p:sp>
        <p:nvSpPr>
          <p:cNvPr id="4" name="Footer Placeholder 3">
            <a:extLst>
              <a:ext uri="{FF2B5EF4-FFF2-40B4-BE49-F238E27FC236}">
                <a16:creationId xmlns:a16="http://schemas.microsoft.com/office/drawing/2014/main" id="{34C6C7FD-054A-EBB9-ACAC-82C82B885891}"/>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7C9E1C40-C85A-0726-F545-765C931778F1}"/>
              </a:ext>
            </a:extLst>
          </p:cNvPr>
          <p:cNvSpPr>
            <a:spLocks noGrp="1"/>
          </p:cNvSpPr>
          <p:nvPr>
            <p:ph type="sldNum" sz="quarter" idx="12"/>
          </p:nvPr>
        </p:nvSpPr>
        <p:spPr/>
        <p:txBody>
          <a:bodyPr/>
          <a:lstStyle/>
          <a:p>
            <a:fld id="{8538B402-4ED0-4EDA-9BB6-9E5126B8DF18}" type="slidenum">
              <a:rPr lang="en-CA" smtClean="0"/>
              <a:t>12</a:t>
            </a:fld>
            <a:endParaRPr lang="en-CA"/>
          </a:p>
        </p:txBody>
      </p:sp>
    </p:spTree>
    <p:extLst>
      <p:ext uri="{BB962C8B-B14F-4D97-AF65-F5344CB8AC3E}">
        <p14:creationId xmlns:p14="http://schemas.microsoft.com/office/powerpoint/2010/main" val="4025357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48C1-8F36-5BEE-F105-7A6D4BF60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5463D-FC99-704A-CD0E-D29910668E60}"/>
              </a:ext>
            </a:extLst>
          </p:cNvPr>
          <p:cNvSpPr>
            <a:spLocks noGrp="1"/>
          </p:cNvSpPr>
          <p:nvPr>
            <p:ph type="title"/>
          </p:nvPr>
        </p:nvSpPr>
        <p:spPr/>
        <p:txBody>
          <a:bodyPr/>
          <a:lstStyle/>
          <a:p>
            <a:pPr rtl="0" eaLnBrk="1" latinLnBrk="0" hangingPunct="1"/>
            <a:r>
              <a:rPr lang="en-US" sz="4200" b="0" i="0" kern="1200" dirty="0">
                <a:solidFill>
                  <a:schemeClr val="tx2"/>
                </a:solidFill>
                <a:effectLst/>
                <a:latin typeface="+mj-lt"/>
                <a:ea typeface="+mj-ea"/>
                <a:cs typeface="+mj-cs"/>
              </a:rPr>
              <a:t>TRACKING &amp; ANALYSIS</a:t>
            </a:r>
            <a:endParaRPr lang="en-CA" dirty="0"/>
          </a:p>
        </p:txBody>
      </p:sp>
      <p:sp>
        <p:nvSpPr>
          <p:cNvPr id="3" name="Content Placeholder 2">
            <a:extLst>
              <a:ext uri="{FF2B5EF4-FFF2-40B4-BE49-F238E27FC236}">
                <a16:creationId xmlns:a16="http://schemas.microsoft.com/office/drawing/2014/main" id="{A1DB78FA-BB20-FE24-4B06-5B0B8D6C107F}"/>
              </a:ext>
            </a:extLst>
          </p:cNvPr>
          <p:cNvSpPr>
            <a:spLocks noGrp="1"/>
          </p:cNvSpPr>
          <p:nvPr>
            <p:ph idx="1"/>
          </p:nvPr>
        </p:nvSpPr>
        <p:spPr/>
        <p:txBody>
          <a:bodyPr/>
          <a:lstStyle/>
          <a:p>
            <a:pPr marL="0" indent="0">
              <a:buNone/>
            </a:pPr>
            <a:endParaRPr lang="en-CA" dirty="0"/>
          </a:p>
        </p:txBody>
      </p:sp>
      <p:sp>
        <p:nvSpPr>
          <p:cNvPr id="4" name="Footer Placeholder 3">
            <a:extLst>
              <a:ext uri="{FF2B5EF4-FFF2-40B4-BE49-F238E27FC236}">
                <a16:creationId xmlns:a16="http://schemas.microsoft.com/office/drawing/2014/main" id="{065B8834-B935-31A4-4271-2D57EEBA43D9}"/>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3063556B-B0DF-EE54-72C2-E630E90C7DF0}"/>
              </a:ext>
            </a:extLst>
          </p:cNvPr>
          <p:cNvSpPr>
            <a:spLocks noGrp="1"/>
          </p:cNvSpPr>
          <p:nvPr>
            <p:ph type="sldNum" sz="quarter" idx="12"/>
          </p:nvPr>
        </p:nvSpPr>
        <p:spPr/>
        <p:txBody>
          <a:bodyPr/>
          <a:lstStyle/>
          <a:p>
            <a:fld id="{8538B402-4ED0-4EDA-9BB6-9E5126B8DF18}" type="slidenum">
              <a:rPr lang="en-CA" smtClean="0"/>
              <a:t>13</a:t>
            </a:fld>
            <a:endParaRPr lang="en-CA"/>
          </a:p>
        </p:txBody>
      </p:sp>
      <p:graphicFrame>
        <p:nvGraphicFramePr>
          <p:cNvPr id="6" name="Object 5">
            <a:extLst>
              <a:ext uri="{FF2B5EF4-FFF2-40B4-BE49-F238E27FC236}">
                <a16:creationId xmlns:a16="http://schemas.microsoft.com/office/drawing/2014/main" id="{CF385D71-FEA2-6648-C571-25BB04F867ED}"/>
              </a:ext>
            </a:extLst>
          </p:cNvPr>
          <p:cNvGraphicFramePr>
            <a:graphicFrameLocks noChangeAspect="1"/>
          </p:cNvGraphicFramePr>
          <p:nvPr>
            <p:extLst>
              <p:ext uri="{D42A27DB-BD31-4B8C-83A1-F6EECF244321}">
                <p14:modId xmlns:p14="http://schemas.microsoft.com/office/powerpoint/2010/main" val="750368840"/>
              </p:ext>
            </p:extLst>
          </p:nvPr>
        </p:nvGraphicFramePr>
        <p:xfrm>
          <a:off x="1577340" y="2114588"/>
          <a:ext cx="7703819" cy="4133811"/>
        </p:xfrm>
        <a:graphic>
          <a:graphicData uri="http://schemas.openxmlformats.org/presentationml/2006/ole">
            <mc:AlternateContent xmlns:mc="http://schemas.openxmlformats.org/markup-compatibility/2006">
              <mc:Choice xmlns:v="urn:schemas-microsoft-com:vml" Requires="v">
                <p:oleObj name="Worksheet" r:id="rId3" imgW="10370621" imgH="5128295" progId="Excel.Sheet.12">
                  <p:embed/>
                </p:oleObj>
              </mc:Choice>
              <mc:Fallback>
                <p:oleObj name="Worksheet" r:id="rId3" imgW="10370621" imgH="5128295" progId="Excel.Sheet.12">
                  <p:embed/>
                  <p:pic>
                    <p:nvPicPr>
                      <p:cNvPr id="8" name="Object 7">
                        <a:extLst>
                          <a:ext uri="{FF2B5EF4-FFF2-40B4-BE49-F238E27FC236}">
                            <a16:creationId xmlns:a16="http://schemas.microsoft.com/office/drawing/2014/main" id="{1F87B047-191E-6956-545A-4CBBC681CEE5}"/>
                          </a:ext>
                        </a:extLst>
                      </p:cNvPr>
                      <p:cNvPicPr/>
                      <p:nvPr/>
                    </p:nvPicPr>
                    <p:blipFill>
                      <a:blip r:embed="rId4"/>
                      <a:stretch>
                        <a:fillRect/>
                      </a:stretch>
                    </p:blipFill>
                    <p:spPr>
                      <a:xfrm>
                        <a:off x="1577340" y="2114588"/>
                        <a:ext cx="7703819" cy="4133811"/>
                      </a:xfrm>
                      <a:prstGeom prst="rect">
                        <a:avLst/>
                      </a:prstGeom>
                    </p:spPr>
                  </p:pic>
                </p:oleObj>
              </mc:Fallback>
            </mc:AlternateContent>
          </a:graphicData>
        </a:graphic>
      </p:graphicFrame>
    </p:spTree>
    <p:extLst>
      <p:ext uri="{BB962C8B-B14F-4D97-AF65-F5344CB8AC3E}">
        <p14:creationId xmlns:p14="http://schemas.microsoft.com/office/powerpoint/2010/main" val="235907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8300-6DCB-B499-8433-F45953A4904D}"/>
              </a:ext>
            </a:extLst>
          </p:cNvPr>
          <p:cNvSpPr>
            <a:spLocks noGrp="1"/>
          </p:cNvSpPr>
          <p:nvPr>
            <p:ph type="title"/>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200" b="0" i="0" kern="1200" dirty="0">
                <a:solidFill>
                  <a:schemeClr val="tx2"/>
                </a:solidFill>
                <a:effectLst/>
                <a:latin typeface="+mj-lt"/>
                <a:ea typeface="+mj-ea"/>
                <a:cs typeface="+mj-cs"/>
              </a:rPr>
              <a:t>COMMUNICATION</a:t>
            </a:r>
            <a:endParaRPr lang="en-CA" dirty="0"/>
          </a:p>
        </p:txBody>
      </p:sp>
      <p:sp>
        <p:nvSpPr>
          <p:cNvPr id="3" name="Content Placeholder 2">
            <a:extLst>
              <a:ext uri="{FF2B5EF4-FFF2-40B4-BE49-F238E27FC236}">
                <a16:creationId xmlns:a16="http://schemas.microsoft.com/office/drawing/2014/main" id="{E57982B2-68B4-5B6F-C0A8-8828B28318C2}"/>
              </a:ext>
            </a:extLst>
          </p:cNvPr>
          <p:cNvSpPr>
            <a:spLocks noGrp="1"/>
          </p:cNvSpPr>
          <p:nvPr>
            <p:ph idx="1"/>
          </p:nvPr>
        </p:nvSpPr>
        <p:spPr/>
        <p:txBody>
          <a:bodyPr/>
          <a:lstStyle/>
          <a:p>
            <a:r>
              <a:rPr lang="en-US" dirty="0"/>
              <a:t>The Bylaw Communication System</a:t>
            </a:r>
          </a:p>
          <a:p>
            <a:pPr lvl="1"/>
            <a:r>
              <a:rPr lang="en-US" sz="2000" dirty="0"/>
              <a:t>Eliminate contraventions before they happen by reminding people of the municipal bylaws</a:t>
            </a:r>
          </a:p>
          <a:p>
            <a:pPr lvl="2"/>
            <a:r>
              <a:rPr lang="en-US" sz="2000" dirty="0"/>
              <a:t>Typically, upwards of 95% adhere to bylaws that they are aware of </a:t>
            </a:r>
          </a:p>
          <a:p>
            <a:pPr lvl="2"/>
            <a:r>
              <a:rPr lang="en-US" sz="2000" dirty="0"/>
              <a:t>(see seasonal bylaw reminders calendar)</a:t>
            </a:r>
          </a:p>
          <a:p>
            <a:pPr lvl="1"/>
            <a:r>
              <a:rPr lang="en-US" sz="2000" dirty="0"/>
              <a:t>Keeps citizens aware of </a:t>
            </a:r>
            <a:r>
              <a:rPr lang="en-US" sz="2000" u="sng" dirty="0"/>
              <a:t>general</a:t>
            </a:r>
            <a:r>
              <a:rPr lang="en-US" sz="2000" dirty="0"/>
              <a:t> bylaw enforcement activities</a:t>
            </a:r>
          </a:p>
          <a:p>
            <a:pPr lvl="2"/>
            <a:r>
              <a:rPr lang="en-US" sz="2000" dirty="0"/>
              <a:t>Articles on the municipal website, newsletter, Facebook updating and explaining the rationale for various bylaws</a:t>
            </a:r>
          </a:p>
          <a:p>
            <a:endParaRPr lang="en-CA" dirty="0"/>
          </a:p>
        </p:txBody>
      </p:sp>
      <p:sp>
        <p:nvSpPr>
          <p:cNvPr id="4" name="Footer Placeholder 3">
            <a:extLst>
              <a:ext uri="{FF2B5EF4-FFF2-40B4-BE49-F238E27FC236}">
                <a16:creationId xmlns:a16="http://schemas.microsoft.com/office/drawing/2014/main" id="{3A2F5B54-1FB3-3E3A-0316-C527837EB827}"/>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A11BF3C1-1CFC-BA91-1C9E-C5A9B739EDE4}"/>
              </a:ext>
            </a:extLst>
          </p:cNvPr>
          <p:cNvSpPr>
            <a:spLocks noGrp="1"/>
          </p:cNvSpPr>
          <p:nvPr>
            <p:ph type="sldNum" sz="quarter" idx="12"/>
          </p:nvPr>
        </p:nvSpPr>
        <p:spPr/>
        <p:txBody>
          <a:bodyPr/>
          <a:lstStyle/>
          <a:p>
            <a:fld id="{8538B402-4ED0-4EDA-9BB6-9E5126B8DF18}" type="slidenum">
              <a:rPr lang="en-CA" smtClean="0"/>
              <a:t>14</a:t>
            </a:fld>
            <a:endParaRPr lang="en-CA"/>
          </a:p>
        </p:txBody>
      </p:sp>
    </p:spTree>
    <p:extLst>
      <p:ext uri="{BB962C8B-B14F-4D97-AF65-F5344CB8AC3E}">
        <p14:creationId xmlns:p14="http://schemas.microsoft.com/office/powerpoint/2010/main" val="161973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9B498-CE8B-FB18-C43C-B31B7D464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C9D5B-CA1F-2A98-3A83-9957457E56AF}"/>
              </a:ext>
            </a:extLst>
          </p:cNvPr>
          <p:cNvSpPr>
            <a:spLocks noGrp="1"/>
          </p:cNvSpPr>
          <p:nvPr>
            <p:ph type="title"/>
          </p:nvPr>
        </p:nvSpPr>
        <p:spPr/>
        <p:txBody>
          <a:bodyPr/>
          <a:lstStyle/>
          <a:p>
            <a:r>
              <a:rPr lang="en-US" dirty="0"/>
              <a:t>Public Sentiment to Bylaws</a:t>
            </a:r>
          </a:p>
        </p:txBody>
      </p:sp>
      <p:sp>
        <p:nvSpPr>
          <p:cNvPr id="4" name="Footer Placeholder 3">
            <a:extLst>
              <a:ext uri="{FF2B5EF4-FFF2-40B4-BE49-F238E27FC236}">
                <a16:creationId xmlns:a16="http://schemas.microsoft.com/office/drawing/2014/main" id="{706F5854-8A91-6D6E-01FC-D5E8D07D4DCB}"/>
              </a:ext>
            </a:extLst>
          </p:cNvPr>
          <p:cNvSpPr>
            <a:spLocks noGrp="1"/>
          </p:cNvSpPr>
          <p:nvPr>
            <p:ph type="ftr" sz="quarter" idx="11"/>
          </p:nvPr>
        </p:nvSpPr>
        <p:spPr/>
        <p:txBody>
          <a:bodyPr/>
          <a:lstStyle/>
          <a:p>
            <a:r>
              <a:rPr lang="en-CA"/>
              <a:t>Gourlay &amp; Associates Bylaw Enforcement Training Level 3 – © 2022 All Rights Reserved - b.gourlay@sasktel.net</a:t>
            </a:r>
            <a:endParaRPr lang="en-US" dirty="0"/>
          </a:p>
        </p:txBody>
      </p:sp>
      <p:sp>
        <p:nvSpPr>
          <p:cNvPr id="5" name="Slide Number Placeholder 4">
            <a:extLst>
              <a:ext uri="{FF2B5EF4-FFF2-40B4-BE49-F238E27FC236}">
                <a16:creationId xmlns:a16="http://schemas.microsoft.com/office/drawing/2014/main" id="{B9AE0CC9-79C8-CBD5-DAE7-9F812684DC35}"/>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8" name="Content Placeholder 7">
            <a:extLst>
              <a:ext uri="{FF2B5EF4-FFF2-40B4-BE49-F238E27FC236}">
                <a16:creationId xmlns:a16="http://schemas.microsoft.com/office/drawing/2014/main" id="{0D661BB0-4BFD-7555-6677-768162E03708}"/>
              </a:ext>
            </a:extLst>
          </p:cNvPr>
          <p:cNvSpPr>
            <a:spLocks noGrp="1"/>
          </p:cNvSpPr>
          <p:nvPr>
            <p:ph idx="1"/>
          </p:nvPr>
        </p:nvSpPr>
        <p:spPr>
          <a:xfrm>
            <a:off x="680321" y="1704789"/>
            <a:ext cx="9938149" cy="4174895"/>
          </a:xfrm>
        </p:spPr>
        <p:txBody>
          <a:bodyPr/>
          <a:lstStyle/>
          <a:p>
            <a:pPr marL="0" indent="0">
              <a:buNone/>
            </a:pPr>
            <a:endParaRPr lang="en-US" dirty="0">
              <a:solidFill>
                <a:schemeClr val="bg1"/>
              </a:solidFill>
            </a:endParaRPr>
          </a:p>
        </p:txBody>
      </p:sp>
      <p:sp>
        <p:nvSpPr>
          <p:cNvPr id="9" name="Rectangle 8">
            <a:extLst>
              <a:ext uri="{FF2B5EF4-FFF2-40B4-BE49-F238E27FC236}">
                <a16:creationId xmlns:a16="http://schemas.microsoft.com/office/drawing/2014/main" id="{526D6400-5A0F-8118-6C46-0A477CC629C6}"/>
              </a:ext>
            </a:extLst>
          </p:cNvPr>
          <p:cNvSpPr/>
          <p:nvPr/>
        </p:nvSpPr>
        <p:spPr>
          <a:xfrm>
            <a:off x="2039521" y="2442746"/>
            <a:ext cx="6483927" cy="3088488"/>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601FCD8-DE95-3F4D-4FD1-F59164305130}"/>
              </a:ext>
            </a:extLst>
          </p:cNvPr>
          <p:cNvCxnSpPr>
            <a:cxnSpLocks/>
            <a:stCxn id="9" idx="1"/>
            <a:endCxn id="9" idx="3"/>
          </p:cNvCxnSpPr>
          <p:nvPr/>
        </p:nvCxnSpPr>
        <p:spPr>
          <a:xfrm>
            <a:off x="2039521" y="3986990"/>
            <a:ext cx="6483927"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85D7264-5BAB-77E5-33F3-EB1CC273531B}"/>
              </a:ext>
            </a:extLst>
          </p:cNvPr>
          <p:cNvCxnSpPr>
            <a:cxnSpLocks/>
            <a:stCxn id="9" idx="0"/>
            <a:endCxn id="9" idx="2"/>
          </p:cNvCxnSpPr>
          <p:nvPr/>
        </p:nvCxnSpPr>
        <p:spPr>
          <a:xfrm>
            <a:off x="5281485" y="2442746"/>
            <a:ext cx="0" cy="3088488"/>
          </a:xfrm>
          <a:prstGeom prst="line">
            <a:avLst/>
          </a:prstGeom>
        </p:spPr>
        <p:style>
          <a:lnRef idx="3">
            <a:schemeClr val="dk1"/>
          </a:lnRef>
          <a:fillRef idx="0">
            <a:schemeClr val="dk1"/>
          </a:fillRef>
          <a:effectRef idx="2">
            <a:schemeClr val="dk1"/>
          </a:effectRef>
          <a:fontRef idx="minor">
            <a:schemeClr val="tx1"/>
          </a:fontRef>
        </p:style>
      </p:cxnSp>
      <p:sp>
        <p:nvSpPr>
          <p:cNvPr id="24" name="Oval 23">
            <a:extLst>
              <a:ext uri="{FF2B5EF4-FFF2-40B4-BE49-F238E27FC236}">
                <a16:creationId xmlns:a16="http://schemas.microsoft.com/office/drawing/2014/main" id="{91B25850-85B6-BC01-4C9D-EB1040964992}"/>
              </a:ext>
            </a:extLst>
          </p:cNvPr>
          <p:cNvSpPr/>
          <p:nvPr/>
        </p:nvSpPr>
        <p:spPr>
          <a:xfrm>
            <a:off x="2949781" y="2793661"/>
            <a:ext cx="914400" cy="914400"/>
          </a:xfrm>
          <a:prstGeom prst="ellipse">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6AA4550-BEE9-2F3F-368C-B1EEEFD5F0CC}"/>
              </a:ext>
            </a:extLst>
          </p:cNvPr>
          <p:cNvSpPr/>
          <p:nvPr/>
        </p:nvSpPr>
        <p:spPr>
          <a:xfrm>
            <a:off x="6214880" y="4329280"/>
            <a:ext cx="914400" cy="914400"/>
          </a:xfrm>
          <a:prstGeom prst="ellipse">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1FE4013-A7C5-F2E3-71D1-DE3AE7D49155}"/>
              </a:ext>
            </a:extLst>
          </p:cNvPr>
          <p:cNvSpPr txBox="1"/>
          <p:nvPr/>
        </p:nvSpPr>
        <p:spPr>
          <a:xfrm>
            <a:off x="3671489" y="5549045"/>
            <a:ext cx="2578464" cy="369332"/>
          </a:xfrm>
          <a:prstGeom prst="rect">
            <a:avLst/>
          </a:prstGeom>
          <a:noFill/>
        </p:spPr>
        <p:txBody>
          <a:bodyPr wrap="square" rtlCol="0">
            <a:spAutoFit/>
          </a:bodyPr>
          <a:lstStyle/>
          <a:p>
            <a:r>
              <a:rPr lang="en-US" dirty="0"/>
              <a:t>Willingness to comply</a:t>
            </a:r>
          </a:p>
        </p:txBody>
      </p:sp>
      <p:sp>
        <p:nvSpPr>
          <p:cNvPr id="31" name="TextBox 30">
            <a:extLst>
              <a:ext uri="{FF2B5EF4-FFF2-40B4-BE49-F238E27FC236}">
                <a16:creationId xmlns:a16="http://schemas.microsoft.com/office/drawing/2014/main" id="{9E6DB40D-A166-683E-38D4-F36150B5A2E4}"/>
              </a:ext>
            </a:extLst>
          </p:cNvPr>
          <p:cNvSpPr txBox="1"/>
          <p:nvPr/>
        </p:nvSpPr>
        <p:spPr>
          <a:xfrm rot="16200000">
            <a:off x="282963" y="3913593"/>
            <a:ext cx="2308654" cy="369332"/>
          </a:xfrm>
          <a:prstGeom prst="rect">
            <a:avLst/>
          </a:prstGeom>
          <a:noFill/>
        </p:spPr>
        <p:txBody>
          <a:bodyPr wrap="square" rtlCol="0">
            <a:spAutoFit/>
          </a:bodyPr>
          <a:lstStyle/>
          <a:p>
            <a:r>
              <a:rPr lang="en-US" dirty="0"/>
              <a:t>Awareness of bylaw</a:t>
            </a:r>
          </a:p>
        </p:txBody>
      </p:sp>
      <p:cxnSp>
        <p:nvCxnSpPr>
          <p:cNvPr id="37" name="Straight Arrow Connector 36">
            <a:extLst>
              <a:ext uri="{FF2B5EF4-FFF2-40B4-BE49-F238E27FC236}">
                <a16:creationId xmlns:a16="http://schemas.microsoft.com/office/drawing/2014/main" id="{5E04DD72-B6BA-B623-49AA-A91E26E48289}"/>
              </a:ext>
            </a:extLst>
          </p:cNvPr>
          <p:cNvCxnSpPr>
            <a:cxnSpLocks/>
          </p:cNvCxnSpPr>
          <p:nvPr/>
        </p:nvCxnSpPr>
        <p:spPr>
          <a:xfrm>
            <a:off x="6224117" y="5747217"/>
            <a:ext cx="16003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D6B25950-D765-BD8A-D104-B00911EF379C}"/>
              </a:ext>
            </a:extLst>
          </p:cNvPr>
          <p:cNvCxnSpPr>
            <a:cxnSpLocks/>
            <a:stCxn id="31" idx="3"/>
          </p:cNvCxnSpPr>
          <p:nvPr/>
        </p:nvCxnSpPr>
        <p:spPr>
          <a:xfrm flipV="1">
            <a:off x="1437290" y="2574057"/>
            <a:ext cx="0" cy="369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Freeform: Shape 41">
            <a:extLst>
              <a:ext uri="{FF2B5EF4-FFF2-40B4-BE49-F238E27FC236}">
                <a16:creationId xmlns:a16="http://schemas.microsoft.com/office/drawing/2014/main" id="{E25E66C1-AE18-34B3-DD56-F8C9831429E8}"/>
              </a:ext>
            </a:extLst>
          </p:cNvPr>
          <p:cNvSpPr/>
          <p:nvPr/>
        </p:nvSpPr>
        <p:spPr>
          <a:xfrm>
            <a:off x="3112655" y="3389745"/>
            <a:ext cx="489527" cy="129310"/>
          </a:xfrm>
          <a:custGeom>
            <a:avLst/>
            <a:gdLst>
              <a:gd name="connsiteX0" fmla="*/ 0 w 489527"/>
              <a:gd name="connsiteY0" fmla="*/ 18473 h 129310"/>
              <a:gd name="connsiteX1" fmla="*/ 46181 w 489527"/>
              <a:gd name="connsiteY1" fmla="*/ 46182 h 129310"/>
              <a:gd name="connsiteX2" fmla="*/ 101600 w 489527"/>
              <a:gd name="connsiteY2" fmla="*/ 83128 h 129310"/>
              <a:gd name="connsiteX3" fmla="*/ 120072 w 489527"/>
              <a:gd name="connsiteY3" fmla="*/ 110837 h 129310"/>
              <a:gd name="connsiteX4" fmla="*/ 147781 w 489527"/>
              <a:gd name="connsiteY4" fmla="*/ 120073 h 129310"/>
              <a:gd name="connsiteX5" fmla="*/ 230909 w 489527"/>
              <a:gd name="connsiteY5" fmla="*/ 129310 h 129310"/>
              <a:gd name="connsiteX6" fmla="*/ 406400 w 489527"/>
              <a:gd name="connsiteY6" fmla="*/ 110837 h 129310"/>
              <a:gd name="connsiteX7" fmla="*/ 443345 w 489527"/>
              <a:gd name="connsiteY7" fmla="*/ 92364 h 129310"/>
              <a:gd name="connsiteX8" fmla="*/ 471054 w 489527"/>
              <a:gd name="connsiteY8" fmla="*/ 46182 h 129310"/>
              <a:gd name="connsiteX9" fmla="*/ 489527 w 489527"/>
              <a:gd name="connsiteY9" fmla="*/ 0 h 12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27" h="129310">
                <a:moveTo>
                  <a:pt x="0" y="18473"/>
                </a:moveTo>
                <a:cubicBezTo>
                  <a:pt x="15394" y="27709"/>
                  <a:pt x="31036" y="36544"/>
                  <a:pt x="46181" y="46182"/>
                </a:cubicBezTo>
                <a:cubicBezTo>
                  <a:pt x="64912" y="58102"/>
                  <a:pt x="101600" y="83128"/>
                  <a:pt x="101600" y="83128"/>
                </a:cubicBezTo>
                <a:cubicBezTo>
                  <a:pt x="107757" y="92364"/>
                  <a:pt x="111404" y="103903"/>
                  <a:pt x="120072" y="110837"/>
                </a:cubicBezTo>
                <a:cubicBezTo>
                  <a:pt x="127674" y="116919"/>
                  <a:pt x="138178" y="118472"/>
                  <a:pt x="147781" y="120073"/>
                </a:cubicBezTo>
                <a:cubicBezTo>
                  <a:pt x="175282" y="124656"/>
                  <a:pt x="203200" y="126231"/>
                  <a:pt x="230909" y="129310"/>
                </a:cubicBezTo>
                <a:cubicBezTo>
                  <a:pt x="290085" y="125611"/>
                  <a:pt x="351261" y="134468"/>
                  <a:pt x="406400" y="110837"/>
                </a:cubicBezTo>
                <a:cubicBezTo>
                  <a:pt x="419055" y="105413"/>
                  <a:pt x="431030" y="98522"/>
                  <a:pt x="443345" y="92364"/>
                </a:cubicBezTo>
                <a:cubicBezTo>
                  <a:pt x="452581" y="76970"/>
                  <a:pt x="463763" y="62587"/>
                  <a:pt x="471054" y="46182"/>
                </a:cubicBezTo>
                <a:cubicBezTo>
                  <a:pt x="495755" y="-9397"/>
                  <a:pt x="466371" y="23156"/>
                  <a:pt x="489527"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3" name="Freeform: Shape 42">
            <a:extLst>
              <a:ext uri="{FF2B5EF4-FFF2-40B4-BE49-F238E27FC236}">
                <a16:creationId xmlns:a16="http://schemas.microsoft.com/office/drawing/2014/main" id="{AA164631-2146-148A-4B03-D64D9CB7E17F}"/>
              </a:ext>
            </a:extLst>
          </p:cNvPr>
          <p:cNvSpPr/>
          <p:nvPr/>
        </p:nvSpPr>
        <p:spPr>
          <a:xfrm>
            <a:off x="3158836" y="3084945"/>
            <a:ext cx="166255" cy="148071"/>
          </a:xfrm>
          <a:custGeom>
            <a:avLst/>
            <a:gdLst>
              <a:gd name="connsiteX0" fmla="*/ 0 w 166255"/>
              <a:gd name="connsiteY0" fmla="*/ 0 h 148071"/>
              <a:gd name="connsiteX1" fmla="*/ 46182 w 166255"/>
              <a:gd name="connsiteY1" fmla="*/ 18473 h 148071"/>
              <a:gd name="connsiteX2" fmla="*/ 55419 w 166255"/>
              <a:gd name="connsiteY2" fmla="*/ 46182 h 148071"/>
              <a:gd name="connsiteX3" fmla="*/ 83128 w 166255"/>
              <a:gd name="connsiteY3" fmla="*/ 73891 h 148071"/>
              <a:gd name="connsiteX4" fmla="*/ 129309 w 166255"/>
              <a:gd name="connsiteY4" fmla="*/ 120073 h 148071"/>
              <a:gd name="connsiteX5" fmla="*/ 166255 w 166255"/>
              <a:gd name="connsiteY5" fmla="*/ 147782 h 1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55" h="148071">
                <a:moveTo>
                  <a:pt x="0" y="0"/>
                </a:moveTo>
                <a:cubicBezTo>
                  <a:pt x="15394" y="6158"/>
                  <a:pt x="33445" y="7859"/>
                  <a:pt x="46182" y="18473"/>
                </a:cubicBezTo>
                <a:cubicBezTo>
                  <a:pt x="53661" y="24706"/>
                  <a:pt x="50018" y="38081"/>
                  <a:pt x="55419" y="46182"/>
                </a:cubicBezTo>
                <a:cubicBezTo>
                  <a:pt x="62665" y="57050"/>
                  <a:pt x="74766" y="63856"/>
                  <a:pt x="83128" y="73891"/>
                </a:cubicBezTo>
                <a:cubicBezTo>
                  <a:pt x="121613" y="120074"/>
                  <a:pt x="78508" y="86205"/>
                  <a:pt x="129309" y="120073"/>
                </a:cubicBezTo>
                <a:cubicBezTo>
                  <a:pt x="151198" y="152905"/>
                  <a:pt x="136681" y="147782"/>
                  <a:pt x="166255" y="147782"/>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4" name="Freeform: Shape 43">
            <a:extLst>
              <a:ext uri="{FF2B5EF4-FFF2-40B4-BE49-F238E27FC236}">
                <a16:creationId xmlns:a16="http://schemas.microsoft.com/office/drawing/2014/main" id="{5EE10C9D-AB10-08B8-86DE-E70ECF65487B}"/>
              </a:ext>
            </a:extLst>
          </p:cNvPr>
          <p:cNvSpPr/>
          <p:nvPr/>
        </p:nvSpPr>
        <p:spPr>
          <a:xfrm>
            <a:off x="3500084" y="3048000"/>
            <a:ext cx="102098" cy="166255"/>
          </a:xfrm>
          <a:custGeom>
            <a:avLst/>
            <a:gdLst>
              <a:gd name="connsiteX0" fmla="*/ 102098 w 102098"/>
              <a:gd name="connsiteY0" fmla="*/ 0 h 166255"/>
              <a:gd name="connsiteX1" fmla="*/ 55916 w 102098"/>
              <a:gd name="connsiteY1" fmla="*/ 36945 h 166255"/>
              <a:gd name="connsiteX2" fmla="*/ 46680 w 102098"/>
              <a:gd name="connsiteY2" fmla="*/ 73891 h 166255"/>
              <a:gd name="connsiteX3" fmla="*/ 28207 w 102098"/>
              <a:gd name="connsiteY3" fmla="*/ 110836 h 166255"/>
              <a:gd name="connsiteX4" fmla="*/ 498 w 102098"/>
              <a:gd name="connsiteY4" fmla="*/ 166255 h 1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98" h="166255">
                <a:moveTo>
                  <a:pt x="102098" y="0"/>
                </a:moveTo>
                <a:cubicBezTo>
                  <a:pt x="86704" y="12315"/>
                  <a:pt x="67744" y="21174"/>
                  <a:pt x="55916" y="36945"/>
                </a:cubicBezTo>
                <a:cubicBezTo>
                  <a:pt x="48299" y="47100"/>
                  <a:pt x="51137" y="62005"/>
                  <a:pt x="46680" y="73891"/>
                </a:cubicBezTo>
                <a:cubicBezTo>
                  <a:pt x="41846" y="86783"/>
                  <a:pt x="36210" y="99632"/>
                  <a:pt x="28207" y="110836"/>
                </a:cubicBezTo>
                <a:cubicBezTo>
                  <a:pt x="-6033" y="158772"/>
                  <a:pt x="498" y="115798"/>
                  <a:pt x="498" y="16625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5" name="Oval 44">
            <a:extLst>
              <a:ext uri="{FF2B5EF4-FFF2-40B4-BE49-F238E27FC236}">
                <a16:creationId xmlns:a16="http://schemas.microsoft.com/office/drawing/2014/main" id="{70C4104D-9B72-C665-25E9-1C7E056D3608}"/>
              </a:ext>
            </a:extLst>
          </p:cNvPr>
          <p:cNvSpPr/>
          <p:nvPr/>
        </p:nvSpPr>
        <p:spPr>
          <a:xfrm>
            <a:off x="3232727" y="321425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BD76677-534E-75AB-0E78-824A38560A9B}"/>
              </a:ext>
            </a:extLst>
          </p:cNvPr>
          <p:cNvSpPr/>
          <p:nvPr/>
        </p:nvSpPr>
        <p:spPr>
          <a:xfrm>
            <a:off x="3569391" y="318192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ADF4899A-08F8-9DFE-1B42-7545F3152EA4}"/>
              </a:ext>
            </a:extLst>
          </p:cNvPr>
          <p:cNvPicPr>
            <a:picLocks noChangeAspect="1"/>
          </p:cNvPicPr>
          <p:nvPr/>
        </p:nvPicPr>
        <p:blipFill>
          <a:blip r:embed="rId3"/>
          <a:stretch>
            <a:fillRect/>
          </a:stretch>
        </p:blipFill>
        <p:spPr>
          <a:xfrm flipH="1">
            <a:off x="6742339" y="4655646"/>
            <a:ext cx="109019" cy="109019"/>
          </a:xfrm>
          <a:prstGeom prst="rect">
            <a:avLst/>
          </a:prstGeom>
        </p:spPr>
      </p:pic>
      <p:pic>
        <p:nvPicPr>
          <p:cNvPr id="60" name="Picture 59">
            <a:extLst>
              <a:ext uri="{FF2B5EF4-FFF2-40B4-BE49-F238E27FC236}">
                <a16:creationId xmlns:a16="http://schemas.microsoft.com/office/drawing/2014/main" id="{49F2328B-6659-DB7A-55AB-3936A678A3E1}"/>
              </a:ext>
            </a:extLst>
          </p:cNvPr>
          <p:cNvPicPr>
            <a:picLocks noChangeAspect="1"/>
          </p:cNvPicPr>
          <p:nvPr/>
        </p:nvPicPr>
        <p:blipFill>
          <a:blip r:embed="rId4"/>
          <a:stretch>
            <a:fillRect/>
          </a:stretch>
        </p:blipFill>
        <p:spPr>
          <a:xfrm>
            <a:off x="6476166" y="4655646"/>
            <a:ext cx="109019" cy="109019"/>
          </a:xfrm>
          <a:prstGeom prst="rect">
            <a:avLst/>
          </a:prstGeom>
        </p:spPr>
      </p:pic>
      <p:pic>
        <p:nvPicPr>
          <p:cNvPr id="61" name="Picture 60">
            <a:extLst>
              <a:ext uri="{FF2B5EF4-FFF2-40B4-BE49-F238E27FC236}">
                <a16:creationId xmlns:a16="http://schemas.microsoft.com/office/drawing/2014/main" id="{4E9A5C4D-1996-C309-CAB8-2A97AF5C0134}"/>
              </a:ext>
            </a:extLst>
          </p:cNvPr>
          <p:cNvPicPr>
            <a:picLocks noChangeAspect="1"/>
          </p:cNvPicPr>
          <p:nvPr/>
        </p:nvPicPr>
        <p:blipFill>
          <a:blip r:embed="rId5"/>
          <a:stretch>
            <a:fillRect/>
          </a:stretch>
        </p:blipFill>
        <p:spPr>
          <a:xfrm>
            <a:off x="6585185" y="4927313"/>
            <a:ext cx="179528" cy="179528"/>
          </a:xfrm>
          <a:prstGeom prst="rect">
            <a:avLst/>
          </a:prstGeom>
        </p:spPr>
      </p:pic>
      <p:sp>
        <p:nvSpPr>
          <p:cNvPr id="62" name="Freeform: Shape 61">
            <a:extLst>
              <a:ext uri="{FF2B5EF4-FFF2-40B4-BE49-F238E27FC236}">
                <a16:creationId xmlns:a16="http://schemas.microsoft.com/office/drawing/2014/main" id="{693C8B80-76BE-A18F-918B-7A5F356EA3AD}"/>
              </a:ext>
            </a:extLst>
          </p:cNvPr>
          <p:cNvSpPr/>
          <p:nvPr/>
        </p:nvSpPr>
        <p:spPr>
          <a:xfrm>
            <a:off x="6382327" y="4562764"/>
            <a:ext cx="166255" cy="166254"/>
          </a:xfrm>
          <a:custGeom>
            <a:avLst/>
            <a:gdLst>
              <a:gd name="connsiteX0" fmla="*/ 0 w 166255"/>
              <a:gd name="connsiteY0" fmla="*/ 166254 h 166254"/>
              <a:gd name="connsiteX1" fmla="*/ 73891 w 166255"/>
              <a:gd name="connsiteY1" fmla="*/ 73891 h 166254"/>
              <a:gd name="connsiteX2" fmla="*/ 110837 w 166255"/>
              <a:gd name="connsiteY2" fmla="*/ 55418 h 166254"/>
              <a:gd name="connsiteX3" fmla="*/ 138546 w 166255"/>
              <a:gd name="connsiteY3" fmla="*/ 27709 h 166254"/>
              <a:gd name="connsiteX4" fmla="*/ 166255 w 166255"/>
              <a:gd name="connsiteY4" fmla="*/ 0 h 16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55" h="166254">
                <a:moveTo>
                  <a:pt x="0" y="166254"/>
                </a:moveTo>
                <a:cubicBezTo>
                  <a:pt x="24630" y="135466"/>
                  <a:pt x="38626" y="91524"/>
                  <a:pt x="73891" y="73891"/>
                </a:cubicBezTo>
                <a:cubicBezTo>
                  <a:pt x="86206" y="67733"/>
                  <a:pt x="99633" y="63421"/>
                  <a:pt x="110837" y="55418"/>
                </a:cubicBezTo>
                <a:cubicBezTo>
                  <a:pt x="121466" y="47826"/>
                  <a:pt x="129310" y="36945"/>
                  <a:pt x="138546" y="27709"/>
                </a:cubicBezTo>
                <a:lnTo>
                  <a:pt x="166255" y="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3" name="Freeform: Shape 62">
            <a:extLst>
              <a:ext uri="{FF2B5EF4-FFF2-40B4-BE49-F238E27FC236}">
                <a16:creationId xmlns:a16="http://schemas.microsoft.com/office/drawing/2014/main" id="{3232AA6E-EC2D-A1EA-3605-6366727BDD5B}"/>
              </a:ext>
            </a:extLst>
          </p:cNvPr>
          <p:cNvSpPr/>
          <p:nvPr/>
        </p:nvSpPr>
        <p:spPr>
          <a:xfrm>
            <a:off x="6834909" y="4562764"/>
            <a:ext cx="193964" cy="203200"/>
          </a:xfrm>
          <a:custGeom>
            <a:avLst/>
            <a:gdLst>
              <a:gd name="connsiteX0" fmla="*/ 0 w 193964"/>
              <a:gd name="connsiteY0" fmla="*/ 0 h 203200"/>
              <a:gd name="connsiteX1" fmla="*/ 101600 w 193964"/>
              <a:gd name="connsiteY1" fmla="*/ 64654 h 203200"/>
              <a:gd name="connsiteX2" fmla="*/ 120073 w 193964"/>
              <a:gd name="connsiteY2" fmla="*/ 110836 h 203200"/>
              <a:gd name="connsiteX3" fmla="*/ 138546 w 193964"/>
              <a:gd name="connsiteY3" fmla="*/ 138545 h 203200"/>
              <a:gd name="connsiteX4" fmla="*/ 166255 w 193964"/>
              <a:gd name="connsiteY4" fmla="*/ 166254 h 203200"/>
              <a:gd name="connsiteX5" fmla="*/ 193964 w 193964"/>
              <a:gd name="connsiteY5"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64" h="203200">
                <a:moveTo>
                  <a:pt x="0" y="0"/>
                </a:moveTo>
                <a:cubicBezTo>
                  <a:pt x="15553" y="9332"/>
                  <a:pt x="92666" y="54604"/>
                  <a:pt x="101600" y="64654"/>
                </a:cubicBezTo>
                <a:cubicBezTo>
                  <a:pt x="112615" y="77046"/>
                  <a:pt x="112658" y="96007"/>
                  <a:pt x="120073" y="110836"/>
                </a:cubicBezTo>
                <a:cubicBezTo>
                  <a:pt x="125037" y="120765"/>
                  <a:pt x="131439" y="130017"/>
                  <a:pt x="138546" y="138545"/>
                </a:cubicBezTo>
                <a:cubicBezTo>
                  <a:pt x="146908" y="148580"/>
                  <a:pt x="157754" y="156336"/>
                  <a:pt x="166255" y="166254"/>
                </a:cubicBezTo>
                <a:cubicBezTo>
                  <a:pt x="176273" y="177942"/>
                  <a:pt x="193964" y="203200"/>
                  <a:pt x="193964" y="20320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8" name="Thought Bubble: Cloud 67">
            <a:extLst>
              <a:ext uri="{FF2B5EF4-FFF2-40B4-BE49-F238E27FC236}">
                <a16:creationId xmlns:a16="http://schemas.microsoft.com/office/drawing/2014/main" id="{253223B3-F376-27A1-59A0-8B3637C18188}"/>
              </a:ext>
            </a:extLst>
          </p:cNvPr>
          <p:cNvSpPr/>
          <p:nvPr/>
        </p:nvSpPr>
        <p:spPr>
          <a:xfrm>
            <a:off x="7129280" y="4185382"/>
            <a:ext cx="695221" cy="470263"/>
          </a:xfrm>
          <a:prstGeom prst="cloudCallou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t>
            </a:r>
          </a:p>
        </p:txBody>
      </p:sp>
      <p:sp>
        <p:nvSpPr>
          <p:cNvPr id="69" name="Speech Bubble: Oval 68">
            <a:extLst>
              <a:ext uri="{FF2B5EF4-FFF2-40B4-BE49-F238E27FC236}">
                <a16:creationId xmlns:a16="http://schemas.microsoft.com/office/drawing/2014/main" id="{169305CE-D0A9-0618-71A3-97223B61D9CC}"/>
              </a:ext>
            </a:extLst>
          </p:cNvPr>
          <p:cNvSpPr/>
          <p:nvPr/>
        </p:nvSpPr>
        <p:spPr>
          <a:xfrm>
            <a:off x="3814567" y="2574057"/>
            <a:ext cx="914400" cy="510887"/>
          </a:xfrm>
          <a:prstGeom prst="wedgeEllipseCallou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What about …</a:t>
            </a:r>
          </a:p>
        </p:txBody>
      </p:sp>
      <p:cxnSp>
        <p:nvCxnSpPr>
          <p:cNvPr id="81" name="Straight Connector 80">
            <a:extLst>
              <a:ext uri="{FF2B5EF4-FFF2-40B4-BE49-F238E27FC236}">
                <a16:creationId xmlns:a16="http://schemas.microsoft.com/office/drawing/2014/main" id="{CCD66EA7-6AE1-5296-2C0A-900380B98444}"/>
              </a:ext>
            </a:extLst>
          </p:cNvPr>
          <p:cNvCxnSpPr>
            <a:cxnSpLocks/>
          </p:cNvCxnSpPr>
          <p:nvPr/>
        </p:nvCxnSpPr>
        <p:spPr>
          <a:xfrm>
            <a:off x="3255588" y="4927313"/>
            <a:ext cx="359522" cy="0"/>
          </a:xfrm>
          <a:prstGeom prst="line">
            <a:avLst/>
          </a:prstGeom>
        </p:spPr>
        <p:style>
          <a:lnRef idx="1">
            <a:schemeClr val="dk1"/>
          </a:lnRef>
          <a:fillRef idx="0">
            <a:schemeClr val="dk1"/>
          </a:fillRef>
          <a:effectRef idx="0">
            <a:schemeClr val="dk1"/>
          </a:effectRef>
          <a:fontRef idx="minor">
            <a:schemeClr val="tx1"/>
          </a:fontRef>
        </p:style>
      </p:cxnSp>
      <p:sp>
        <p:nvSpPr>
          <p:cNvPr id="85" name="Oval 84">
            <a:extLst>
              <a:ext uri="{FF2B5EF4-FFF2-40B4-BE49-F238E27FC236}">
                <a16:creationId xmlns:a16="http://schemas.microsoft.com/office/drawing/2014/main" id="{03A5F5FD-8CBC-417D-3338-E01CAC1D5610}"/>
              </a:ext>
            </a:extLst>
          </p:cNvPr>
          <p:cNvSpPr/>
          <p:nvPr/>
        </p:nvSpPr>
        <p:spPr>
          <a:xfrm>
            <a:off x="2949060" y="4238811"/>
            <a:ext cx="914400" cy="9144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EB958FB3-8DDD-058A-9DDC-9ACD1FDBDB91}"/>
              </a:ext>
            </a:extLst>
          </p:cNvPr>
          <p:cNvCxnSpPr/>
          <p:nvPr/>
        </p:nvCxnSpPr>
        <p:spPr>
          <a:xfrm flipV="1">
            <a:off x="3232727" y="4562764"/>
            <a:ext cx="124691" cy="83127"/>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3F9BE745-163A-490D-415C-6200CD03D380}"/>
              </a:ext>
            </a:extLst>
          </p:cNvPr>
          <p:cNvCxnSpPr/>
          <p:nvPr/>
        </p:nvCxnSpPr>
        <p:spPr>
          <a:xfrm>
            <a:off x="3517536" y="4549368"/>
            <a:ext cx="153953" cy="131505"/>
          </a:xfrm>
          <a:prstGeom prst="line">
            <a:avLst/>
          </a:prstGeom>
        </p:spPr>
        <p:style>
          <a:lnRef idx="1">
            <a:schemeClr val="dk1"/>
          </a:lnRef>
          <a:fillRef idx="0">
            <a:schemeClr val="dk1"/>
          </a:fillRef>
          <a:effectRef idx="0">
            <a:schemeClr val="dk1"/>
          </a:effectRef>
          <a:fontRef idx="minor">
            <a:schemeClr val="tx1"/>
          </a:fontRef>
        </p:style>
      </p:cxnSp>
      <p:sp>
        <p:nvSpPr>
          <p:cNvPr id="96" name="Oval 95">
            <a:extLst>
              <a:ext uri="{FF2B5EF4-FFF2-40B4-BE49-F238E27FC236}">
                <a16:creationId xmlns:a16="http://schemas.microsoft.com/office/drawing/2014/main" id="{9C61C090-6B83-0307-E4A2-98604556FA72}"/>
              </a:ext>
            </a:extLst>
          </p:cNvPr>
          <p:cNvSpPr/>
          <p:nvPr/>
        </p:nvSpPr>
        <p:spPr>
          <a:xfrm>
            <a:off x="6214879" y="2829500"/>
            <a:ext cx="928049" cy="883458"/>
          </a:xfrm>
          <a:prstGeom prst="ellipse">
            <a:avLst/>
          </a:prstGeom>
          <a:solidFill>
            <a:schemeClr val="bg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07216777-53CE-BFBB-4450-975C65AE8F43}"/>
              </a:ext>
            </a:extLst>
          </p:cNvPr>
          <p:cNvCxnSpPr>
            <a:cxnSpLocks/>
          </p:cNvCxnSpPr>
          <p:nvPr/>
        </p:nvCxnSpPr>
        <p:spPr>
          <a:xfrm>
            <a:off x="6389945" y="3193589"/>
            <a:ext cx="195240" cy="0"/>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D38EE31D-4956-7C04-B785-C16C650E1BA6}"/>
              </a:ext>
            </a:extLst>
          </p:cNvPr>
          <p:cNvCxnSpPr/>
          <p:nvPr/>
        </p:nvCxnSpPr>
        <p:spPr>
          <a:xfrm flipV="1">
            <a:off x="6764713" y="3193589"/>
            <a:ext cx="264160" cy="20666"/>
          </a:xfrm>
          <a:prstGeom prst="line">
            <a:avLst/>
          </a:prstGeom>
        </p:spPr>
        <p:style>
          <a:lnRef idx="1">
            <a:schemeClr val="dk1"/>
          </a:lnRef>
          <a:fillRef idx="0">
            <a:schemeClr val="dk1"/>
          </a:fillRef>
          <a:effectRef idx="0">
            <a:schemeClr val="dk1"/>
          </a:effectRef>
          <a:fontRef idx="minor">
            <a:schemeClr val="tx1"/>
          </a:fontRef>
        </p:style>
      </p:cxnSp>
      <p:sp>
        <p:nvSpPr>
          <p:cNvPr id="109" name="Freeform: Shape 108">
            <a:extLst>
              <a:ext uri="{FF2B5EF4-FFF2-40B4-BE49-F238E27FC236}">
                <a16:creationId xmlns:a16="http://schemas.microsoft.com/office/drawing/2014/main" id="{153B849F-EC99-B9A8-B43B-16A9AFF0F510}"/>
              </a:ext>
            </a:extLst>
          </p:cNvPr>
          <p:cNvSpPr/>
          <p:nvPr/>
        </p:nvSpPr>
        <p:spPr>
          <a:xfrm>
            <a:off x="6410036" y="3343564"/>
            <a:ext cx="535709" cy="193963"/>
          </a:xfrm>
          <a:custGeom>
            <a:avLst/>
            <a:gdLst>
              <a:gd name="connsiteX0" fmla="*/ 535709 w 535709"/>
              <a:gd name="connsiteY0" fmla="*/ 0 h 193963"/>
              <a:gd name="connsiteX1" fmla="*/ 508000 w 535709"/>
              <a:gd name="connsiteY1" fmla="*/ 46181 h 193963"/>
              <a:gd name="connsiteX2" fmla="*/ 424873 w 535709"/>
              <a:gd name="connsiteY2" fmla="*/ 120072 h 193963"/>
              <a:gd name="connsiteX3" fmla="*/ 350982 w 535709"/>
              <a:gd name="connsiteY3" fmla="*/ 175491 h 193963"/>
              <a:gd name="connsiteX4" fmla="*/ 286328 w 535709"/>
              <a:gd name="connsiteY4" fmla="*/ 193963 h 193963"/>
              <a:gd name="connsiteX5" fmla="*/ 147782 w 535709"/>
              <a:gd name="connsiteY5" fmla="*/ 184727 h 193963"/>
              <a:gd name="connsiteX6" fmla="*/ 129309 w 535709"/>
              <a:gd name="connsiteY6" fmla="*/ 157018 h 193963"/>
              <a:gd name="connsiteX7" fmla="*/ 64655 w 535709"/>
              <a:gd name="connsiteY7" fmla="*/ 110836 h 193963"/>
              <a:gd name="connsiteX8" fmla="*/ 0 w 535709"/>
              <a:gd name="connsiteY8" fmla="*/ 36945 h 19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09" h="193963">
                <a:moveTo>
                  <a:pt x="535709" y="0"/>
                </a:moveTo>
                <a:cubicBezTo>
                  <a:pt x="526473" y="15394"/>
                  <a:pt x="519368" y="32287"/>
                  <a:pt x="508000" y="46181"/>
                </a:cubicBezTo>
                <a:cubicBezTo>
                  <a:pt x="431008" y="140283"/>
                  <a:pt x="480151" y="74008"/>
                  <a:pt x="424873" y="120072"/>
                </a:cubicBezTo>
                <a:cubicBezTo>
                  <a:pt x="386679" y="151900"/>
                  <a:pt x="405328" y="152847"/>
                  <a:pt x="350982" y="175491"/>
                </a:cubicBezTo>
                <a:cubicBezTo>
                  <a:pt x="330292" y="184112"/>
                  <a:pt x="307879" y="187806"/>
                  <a:pt x="286328" y="193963"/>
                </a:cubicBezTo>
                <a:cubicBezTo>
                  <a:pt x="240146" y="190884"/>
                  <a:pt x="192836" y="195328"/>
                  <a:pt x="147782" y="184727"/>
                </a:cubicBezTo>
                <a:cubicBezTo>
                  <a:pt x="136976" y="182185"/>
                  <a:pt x="137158" y="164867"/>
                  <a:pt x="129309" y="157018"/>
                </a:cubicBezTo>
                <a:cubicBezTo>
                  <a:pt x="69400" y="97109"/>
                  <a:pt x="137371" y="190824"/>
                  <a:pt x="64655" y="110836"/>
                </a:cubicBezTo>
                <a:cubicBezTo>
                  <a:pt x="-4757" y="34482"/>
                  <a:pt x="41240" y="36945"/>
                  <a:pt x="0" y="3694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5" name="TextBox 114">
            <a:extLst>
              <a:ext uri="{FF2B5EF4-FFF2-40B4-BE49-F238E27FC236}">
                <a16:creationId xmlns:a16="http://schemas.microsoft.com/office/drawing/2014/main" id="{3D2FDD9B-8293-84C8-2C44-BB5455E3A104}"/>
              </a:ext>
            </a:extLst>
          </p:cNvPr>
          <p:cNvSpPr txBox="1"/>
          <p:nvPr/>
        </p:nvSpPr>
        <p:spPr>
          <a:xfrm>
            <a:off x="7745158" y="3597347"/>
            <a:ext cx="514045" cy="279397"/>
          </a:xfrm>
          <a:prstGeom prst="rect">
            <a:avLst/>
          </a:prstGeom>
          <a:noFill/>
        </p:spPr>
        <p:txBody>
          <a:bodyPr wrap="square" rtlCol="0">
            <a:spAutoFit/>
          </a:bodyPr>
          <a:lstStyle/>
          <a:p>
            <a:r>
              <a:rPr lang="en-US" sz="1200" dirty="0">
                <a:solidFill>
                  <a:schemeClr val="bg1"/>
                </a:solidFill>
              </a:rPr>
              <a:t>95%</a:t>
            </a:r>
          </a:p>
        </p:txBody>
      </p:sp>
      <p:sp>
        <p:nvSpPr>
          <p:cNvPr id="117" name="TextBox 116">
            <a:extLst>
              <a:ext uri="{FF2B5EF4-FFF2-40B4-BE49-F238E27FC236}">
                <a16:creationId xmlns:a16="http://schemas.microsoft.com/office/drawing/2014/main" id="{FFDFC28E-C41C-AB16-ED06-34F5F207060C}"/>
              </a:ext>
            </a:extLst>
          </p:cNvPr>
          <p:cNvSpPr txBox="1"/>
          <p:nvPr/>
        </p:nvSpPr>
        <p:spPr>
          <a:xfrm>
            <a:off x="7869912" y="5033743"/>
            <a:ext cx="508001" cy="276999"/>
          </a:xfrm>
          <a:prstGeom prst="rect">
            <a:avLst/>
          </a:prstGeom>
          <a:noFill/>
        </p:spPr>
        <p:txBody>
          <a:bodyPr wrap="square" rtlCol="0">
            <a:spAutoFit/>
          </a:bodyPr>
          <a:lstStyle/>
          <a:p>
            <a:r>
              <a:rPr lang="en-US" sz="1200" dirty="0">
                <a:solidFill>
                  <a:schemeClr val="bg1"/>
                </a:solidFill>
              </a:rPr>
              <a:t>2%</a:t>
            </a:r>
          </a:p>
        </p:txBody>
      </p:sp>
      <p:sp>
        <p:nvSpPr>
          <p:cNvPr id="119" name="TextBox 118">
            <a:extLst>
              <a:ext uri="{FF2B5EF4-FFF2-40B4-BE49-F238E27FC236}">
                <a16:creationId xmlns:a16="http://schemas.microsoft.com/office/drawing/2014/main" id="{22CEBF75-5CBD-A7E9-3EBC-4BB572D42FD4}"/>
              </a:ext>
            </a:extLst>
          </p:cNvPr>
          <p:cNvSpPr txBox="1"/>
          <p:nvPr/>
        </p:nvSpPr>
        <p:spPr>
          <a:xfrm>
            <a:off x="4540853" y="3638541"/>
            <a:ext cx="409364" cy="276999"/>
          </a:xfrm>
          <a:prstGeom prst="rect">
            <a:avLst/>
          </a:prstGeom>
          <a:noFill/>
        </p:spPr>
        <p:txBody>
          <a:bodyPr wrap="square" rtlCol="0">
            <a:spAutoFit/>
          </a:bodyPr>
          <a:lstStyle/>
          <a:p>
            <a:r>
              <a:rPr lang="en-US" sz="1200" dirty="0">
                <a:solidFill>
                  <a:schemeClr val="bg1"/>
                </a:solidFill>
              </a:rPr>
              <a:t>2%</a:t>
            </a:r>
          </a:p>
        </p:txBody>
      </p:sp>
      <p:sp>
        <p:nvSpPr>
          <p:cNvPr id="120" name="TextBox 119">
            <a:extLst>
              <a:ext uri="{FF2B5EF4-FFF2-40B4-BE49-F238E27FC236}">
                <a16:creationId xmlns:a16="http://schemas.microsoft.com/office/drawing/2014/main" id="{79E05DA8-9FA5-5E00-C8FF-3CBC41F21CA4}"/>
              </a:ext>
            </a:extLst>
          </p:cNvPr>
          <p:cNvSpPr txBox="1"/>
          <p:nvPr/>
        </p:nvSpPr>
        <p:spPr>
          <a:xfrm>
            <a:off x="4540853" y="4829144"/>
            <a:ext cx="394065" cy="276999"/>
          </a:xfrm>
          <a:prstGeom prst="rect">
            <a:avLst/>
          </a:prstGeom>
          <a:noFill/>
        </p:spPr>
        <p:txBody>
          <a:bodyPr wrap="square" rtlCol="0">
            <a:spAutoFit/>
          </a:bodyPr>
          <a:lstStyle/>
          <a:p>
            <a:r>
              <a:rPr lang="en-US" sz="1200" dirty="0">
                <a:solidFill>
                  <a:schemeClr val="bg1"/>
                </a:solidFill>
              </a:rPr>
              <a:t>1%</a:t>
            </a:r>
          </a:p>
        </p:txBody>
      </p:sp>
      <p:sp>
        <p:nvSpPr>
          <p:cNvPr id="3" name="Date Placeholder 2">
            <a:extLst>
              <a:ext uri="{FF2B5EF4-FFF2-40B4-BE49-F238E27FC236}">
                <a16:creationId xmlns:a16="http://schemas.microsoft.com/office/drawing/2014/main" id="{9462C4A2-7D8B-94E7-3D44-BC06A7490213}"/>
              </a:ext>
            </a:extLst>
          </p:cNvPr>
          <p:cNvSpPr>
            <a:spLocks noGrp="1"/>
          </p:cNvSpPr>
          <p:nvPr>
            <p:ph type="dt" sz="half" idx="10"/>
          </p:nvPr>
        </p:nvSpPr>
        <p:spPr/>
        <p:txBody>
          <a:bodyPr/>
          <a:lstStyle/>
          <a:p>
            <a:fld id="{09400957-2FC6-40FC-B061-26B604E87D02}" type="datetime1">
              <a:rPr lang="en-US" smtClean="0"/>
              <a:t>6/1/2026</a:t>
            </a:fld>
            <a:endParaRPr lang="en-US" dirty="0"/>
          </a:p>
        </p:txBody>
      </p:sp>
    </p:spTree>
    <p:extLst>
      <p:ext uri="{BB962C8B-B14F-4D97-AF65-F5344CB8AC3E}">
        <p14:creationId xmlns:p14="http://schemas.microsoft.com/office/powerpoint/2010/main" val="2357862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67E6-CD85-40B8-2352-06E0276A9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D0220-3D93-07CD-64CD-19F3CF3E5762}"/>
              </a:ext>
            </a:extLst>
          </p:cNvPr>
          <p:cNvSpPr>
            <a:spLocks noGrp="1"/>
          </p:cNvSpPr>
          <p:nvPr>
            <p:ph type="title"/>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200" b="0" i="0" kern="1200" dirty="0">
                <a:solidFill>
                  <a:schemeClr val="tx2"/>
                </a:solidFill>
                <a:effectLst/>
                <a:latin typeface="+mj-lt"/>
                <a:ea typeface="+mj-ea"/>
                <a:cs typeface="+mj-cs"/>
              </a:rPr>
              <a:t>COMMUNICATION</a:t>
            </a:r>
            <a:endParaRPr lang="en-CA" dirty="0"/>
          </a:p>
        </p:txBody>
      </p:sp>
      <p:pic>
        <p:nvPicPr>
          <p:cNvPr id="5" name="Content Placeholder 4">
            <a:extLst>
              <a:ext uri="{FF2B5EF4-FFF2-40B4-BE49-F238E27FC236}">
                <a16:creationId xmlns:a16="http://schemas.microsoft.com/office/drawing/2014/main" id="{A47C24EB-0FF4-8B9C-BAF2-FD9E079ADD98}"/>
              </a:ext>
            </a:extLst>
          </p:cNvPr>
          <p:cNvPicPr>
            <a:picLocks noGrp="1" noChangeAspect="1"/>
          </p:cNvPicPr>
          <p:nvPr>
            <p:ph idx="1"/>
          </p:nvPr>
        </p:nvPicPr>
        <p:blipFill>
          <a:blip r:embed="rId3"/>
          <a:stretch>
            <a:fillRect/>
          </a:stretch>
        </p:blipFill>
        <p:spPr>
          <a:xfrm>
            <a:off x="1879390" y="1573531"/>
            <a:ext cx="8171444" cy="4596437"/>
          </a:xfrm>
          <a:prstGeom prst="rect">
            <a:avLst/>
          </a:prstGeom>
        </p:spPr>
      </p:pic>
      <p:sp>
        <p:nvSpPr>
          <p:cNvPr id="4" name="Footer Placeholder 3">
            <a:extLst>
              <a:ext uri="{FF2B5EF4-FFF2-40B4-BE49-F238E27FC236}">
                <a16:creationId xmlns:a16="http://schemas.microsoft.com/office/drawing/2014/main" id="{334B7678-57C8-A174-90DE-0CEC3C0EA0F7}"/>
              </a:ext>
            </a:extLst>
          </p:cNvPr>
          <p:cNvSpPr>
            <a:spLocks noGrp="1"/>
          </p:cNvSpPr>
          <p:nvPr>
            <p:ph type="ftr" sz="quarter" idx="11"/>
          </p:nvPr>
        </p:nvSpPr>
        <p:spPr/>
        <p:txBody>
          <a:bodyPr/>
          <a:lstStyle/>
          <a:p>
            <a:r>
              <a:rPr lang="en-US"/>
              <a:t>BYLAW TRAINING SERVICES – www.bylawsask.ca</a:t>
            </a:r>
            <a:endParaRPr lang="en-CA" dirty="0"/>
          </a:p>
        </p:txBody>
      </p:sp>
      <p:sp>
        <p:nvSpPr>
          <p:cNvPr id="6" name="Slide Number Placeholder 5">
            <a:extLst>
              <a:ext uri="{FF2B5EF4-FFF2-40B4-BE49-F238E27FC236}">
                <a16:creationId xmlns:a16="http://schemas.microsoft.com/office/drawing/2014/main" id="{940B76DF-0F08-4CE1-0A6A-A9FC317195C3}"/>
              </a:ext>
            </a:extLst>
          </p:cNvPr>
          <p:cNvSpPr>
            <a:spLocks noGrp="1"/>
          </p:cNvSpPr>
          <p:nvPr>
            <p:ph type="sldNum" sz="quarter" idx="12"/>
          </p:nvPr>
        </p:nvSpPr>
        <p:spPr/>
        <p:txBody>
          <a:bodyPr/>
          <a:lstStyle/>
          <a:p>
            <a:fld id="{8538B402-4ED0-4EDA-9BB6-9E5126B8DF18}" type="slidenum">
              <a:rPr lang="en-CA" smtClean="0"/>
              <a:t>16</a:t>
            </a:fld>
            <a:endParaRPr lang="en-CA"/>
          </a:p>
        </p:txBody>
      </p:sp>
    </p:spTree>
    <p:extLst>
      <p:ext uri="{BB962C8B-B14F-4D97-AF65-F5344CB8AC3E}">
        <p14:creationId xmlns:p14="http://schemas.microsoft.com/office/powerpoint/2010/main" val="65702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5B79-E90E-CAF6-285D-1BC5A2630B56}"/>
              </a:ext>
            </a:extLst>
          </p:cNvPr>
          <p:cNvSpPr>
            <a:spLocks noGrp="1"/>
          </p:cNvSpPr>
          <p:nvPr>
            <p:ph type="title"/>
          </p:nvPr>
        </p:nvSpPr>
        <p:spPr/>
        <p:txBody>
          <a:bodyPr/>
          <a:lstStyle/>
          <a:p>
            <a:r>
              <a:rPr lang="en-US" dirty="0"/>
              <a:t>COMMUNICATION</a:t>
            </a:r>
            <a:endParaRPr lang="en-CA" dirty="0"/>
          </a:p>
        </p:txBody>
      </p:sp>
      <p:pic>
        <p:nvPicPr>
          <p:cNvPr id="8" name="Content Placeholder 7">
            <a:extLst>
              <a:ext uri="{FF2B5EF4-FFF2-40B4-BE49-F238E27FC236}">
                <a16:creationId xmlns:a16="http://schemas.microsoft.com/office/drawing/2014/main" id="{003E2994-A5D4-6DD0-2F30-B0F0287552F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76670" y="2060575"/>
            <a:ext cx="3049072" cy="4195763"/>
          </a:xfrm>
          <a:prstGeom prst="rect">
            <a:avLst/>
          </a:prstGeom>
        </p:spPr>
      </p:pic>
      <p:pic>
        <p:nvPicPr>
          <p:cNvPr id="10" name="Content Placeholder 9">
            <a:extLst>
              <a:ext uri="{FF2B5EF4-FFF2-40B4-BE49-F238E27FC236}">
                <a16:creationId xmlns:a16="http://schemas.microsoft.com/office/drawing/2014/main" id="{7BC92A55-3F97-6E96-21B2-F3EA2108C9E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26302" y="2055813"/>
            <a:ext cx="3052533" cy="4200525"/>
          </a:xfrm>
          <a:prstGeom prst="rect">
            <a:avLst/>
          </a:prstGeom>
        </p:spPr>
      </p:pic>
      <p:sp>
        <p:nvSpPr>
          <p:cNvPr id="5" name="Footer Placeholder 4">
            <a:extLst>
              <a:ext uri="{FF2B5EF4-FFF2-40B4-BE49-F238E27FC236}">
                <a16:creationId xmlns:a16="http://schemas.microsoft.com/office/drawing/2014/main" id="{1ECCE2F3-2770-2146-FBD5-4FC28379CC97}"/>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27CFAD3F-E4CE-7F18-17DD-5ABFAB9304E1}"/>
              </a:ext>
            </a:extLst>
          </p:cNvPr>
          <p:cNvSpPr>
            <a:spLocks noGrp="1"/>
          </p:cNvSpPr>
          <p:nvPr>
            <p:ph type="sldNum" sz="quarter" idx="12"/>
          </p:nvPr>
        </p:nvSpPr>
        <p:spPr/>
        <p:txBody>
          <a:bodyPr/>
          <a:lstStyle/>
          <a:p>
            <a:fld id="{8538B402-4ED0-4EDA-9BB6-9E5126B8DF18}" type="slidenum">
              <a:rPr lang="en-CA" smtClean="0"/>
              <a:t>17</a:t>
            </a:fld>
            <a:endParaRPr lang="en-CA"/>
          </a:p>
        </p:txBody>
      </p:sp>
    </p:spTree>
    <p:extLst>
      <p:ext uri="{BB962C8B-B14F-4D97-AF65-F5344CB8AC3E}">
        <p14:creationId xmlns:p14="http://schemas.microsoft.com/office/powerpoint/2010/main" val="1514209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368A-8670-E0BE-78F3-90977DEDD3A0}"/>
              </a:ext>
            </a:extLst>
          </p:cNvPr>
          <p:cNvSpPr>
            <a:spLocks noGrp="1"/>
          </p:cNvSpPr>
          <p:nvPr>
            <p:ph type="title"/>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200" b="0" i="0" kern="1200" dirty="0">
                <a:solidFill>
                  <a:schemeClr val="tx2"/>
                </a:solidFill>
                <a:effectLst/>
                <a:latin typeface="+mj-lt"/>
                <a:ea typeface="+mj-ea"/>
                <a:cs typeface="+mj-cs"/>
              </a:rPr>
              <a:t>POLICY ADAPTATION</a:t>
            </a:r>
            <a:endParaRPr lang="en-CA" sz="4200" dirty="0">
              <a:effectLs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CA" sz="4200" dirty="0">
              <a:effectLs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CA" sz="4200" dirty="0">
              <a:effectLst/>
            </a:endParaRPr>
          </a:p>
          <a:p>
            <a:pPr rtl="0" eaLnBrk="1" latinLnBrk="0" hangingPunct="1"/>
            <a:endParaRPr lang="en-CA" sz="4200" dirty="0">
              <a:effectLs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CA" sz="4200" dirty="0">
              <a:effectLst/>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CA" sz="4200" dirty="0">
              <a:effectLst/>
            </a:endParaRPr>
          </a:p>
          <a:p>
            <a:endParaRPr lang="en-CA" dirty="0"/>
          </a:p>
        </p:txBody>
      </p:sp>
      <p:sp>
        <p:nvSpPr>
          <p:cNvPr id="3" name="Content Placeholder 2">
            <a:extLst>
              <a:ext uri="{FF2B5EF4-FFF2-40B4-BE49-F238E27FC236}">
                <a16:creationId xmlns:a16="http://schemas.microsoft.com/office/drawing/2014/main" id="{5C91BF08-602B-0966-76FB-4FB4E192F9F2}"/>
              </a:ext>
            </a:extLst>
          </p:cNvPr>
          <p:cNvSpPr>
            <a:spLocks noGrp="1"/>
          </p:cNvSpPr>
          <p:nvPr>
            <p:ph idx="1"/>
          </p:nvPr>
        </p:nvSpPr>
        <p:spPr/>
        <p:txBody>
          <a:bodyPr/>
          <a:lstStyle/>
          <a:p>
            <a:pPr lvl="1"/>
            <a:r>
              <a:rPr lang="en-US" sz="2000" dirty="0"/>
              <a:t>Bylaw policy decisions need to be based on factual feedback</a:t>
            </a:r>
          </a:p>
          <a:p>
            <a:pPr lvl="1"/>
            <a:r>
              <a:rPr lang="en-US" sz="2000" dirty="0"/>
              <a:t>Feedback comes from:	</a:t>
            </a:r>
          </a:p>
          <a:p>
            <a:pPr lvl="2"/>
            <a:r>
              <a:rPr lang="en-US" sz="2000" dirty="0"/>
              <a:t>The Bylaw Contravention Report System</a:t>
            </a:r>
          </a:p>
          <a:p>
            <a:pPr lvl="2"/>
            <a:r>
              <a:rPr lang="en-US" sz="2000" dirty="0"/>
              <a:t>The Weekly Bylaw Reports</a:t>
            </a:r>
          </a:p>
          <a:p>
            <a:pPr lvl="2"/>
            <a:r>
              <a:rPr lang="en-US" sz="2000" dirty="0"/>
              <a:t>The Compliance Tracking System</a:t>
            </a:r>
          </a:p>
          <a:p>
            <a:pPr lvl="2"/>
            <a:r>
              <a:rPr lang="en-US" sz="2000" dirty="0"/>
              <a:t>Conduct regular reviews of bylaws and signage regarding parking and uses of public land </a:t>
            </a:r>
          </a:p>
          <a:p>
            <a:pPr lvl="2"/>
            <a:r>
              <a:rPr lang="en-US" sz="2000" dirty="0"/>
              <a:t>Examples of policy changes: Bylaw Amendments, Changes to Enforcement Procedures, Signage,  </a:t>
            </a:r>
          </a:p>
          <a:p>
            <a:endParaRPr lang="en-CA" dirty="0"/>
          </a:p>
        </p:txBody>
      </p:sp>
      <p:sp>
        <p:nvSpPr>
          <p:cNvPr id="4" name="Footer Placeholder 3">
            <a:extLst>
              <a:ext uri="{FF2B5EF4-FFF2-40B4-BE49-F238E27FC236}">
                <a16:creationId xmlns:a16="http://schemas.microsoft.com/office/drawing/2014/main" id="{961EF831-496B-5265-AB5A-FA7A6AFE4F54}"/>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8F12477E-1F48-ED02-2958-2E6B3AA21272}"/>
              </a:ext>
            </a:extLst>
          </p:cNvPr>
          <p:cNvSpPr>
            <a:spLocks noGrp="1"/>
          </p:cNvSpPr>
          <p:nvPr>
            <p:ph type="sldNum" sz="quarter" idx="12"/>
          </p:nvPr>
        </p:nvSpPr>
        <p:spPr/>
        <p:txBody>
          <a:bodyPr/>
          <a:lstStyle/>
          <a:p>
            <a:fld id="{8538B402-4ED0-4EDA-9BB6-9E5126B8DF18}" type="slidenum">
              <a:rPr lang="en-CA" smtClean="0"/>
              <a:t>18</a:t>
            </a:fld>
            <a:endParaRPr lang="en-CA"/>
          </a:p>
        </p:txBody>
      </p:sp>
    </p:spTree>
    <p:extLst>
      <p:ext uri="{BB962C8B-B14F-4D97-AF65-F5344CB8AC3E}">
        <p14:creationId xmlns:p14="http://schemas.microsoft.com/office/powerpoint/2010/main" val="525005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3E2E-7461-12C1-2958-C3E3948E3C9F}"/>
              </a:ext>
            </a:extLst>
          </p:cNvPr>
          <p:cNvSpPr>
            <a:spLocks noGrp="1"/>
          </p:cNvSpPr>
          <p:nvPr>
            <p:ph type="title"/>
          </p:nvPr>
        </p:nvSpPr>
        <p:spPr/>
        <p:txBody>
          <a:bodyPr/>
          <a:lstStyle/>
          <a:p>
            <a:r>
              <a:rPr lang="en-US" dirty="0"/>
              <a:t>Resources</a:t>
            </a:r>
            <a:endParaRPr lang="en-CA" dirty="0"/>
          </a:p>
        </p:txBody>
      </p:sp>
      <p:sp>
        <p:nvSpPr>
          <p:cNvPr id="3" name="Content Placeholder 2">
            <a:extLst>
              <a:ext uri="{FF2B5EF4-FFF2-40B4-BE49-F238E27FC236}">
                <a16:creationId xmlns:a16="http://schemas.microsoft.com/office/drawing/2014/main" id="{BEA02707-CF65-515C-E99D-50CA5650A1AC}"/>
              </a:ext>
            </a:extLst>
          </p:cNvPr>
          <p:cNvSpPr>
            <a:spLocks noGrp="1"/>
          </p:cNvSpPr>
          <p:nvPr>
            <p:ph idx="1"/>
          </p:nvPr>
        </p:nvSpPr>
        <p:spPr/>
        <p:txBody>
          <a:bodyPr/>
          <a:lstStyle/>
          <a:p>
            <a:r>
              <a:rPr lang="en-US" sz="2800" dirty="0"/>
              <a:t>Yard Clean up services</a:t>
            </a:r>
          </a:p>
          <a:p>
            <a:r>
              <a:rPr lang="en-US" sz="2800" dirty="0"/>
              <a:t>Towing &amp; Storage services</a:t>
            </a:r>
          </a:p>
          <a:p>
            <a:r>
              <a:rPr lang="en-US" sz="2800" dirty="0"/>
              <a:t>Pest Control Services </a:t>
            </a:r>
          </a:p>
          <a:p>
            <a:r>
              <a:rPr lang="en-US" sz="2800" dirty="0"/>
              <a:t>Animal Control &amp; Rescue Services</a:t>
            </a:r>
          </a:p>
          <a:p>
            <a:r>
              <a:rPr lang="en-US" sz="2800" dirty="0"/>
              <a:t>Coordination with Police</a:t>
            </a:r>
          </a:p>
          <a:p>
            <a:r>
              <a:rPr lang="en-US" sz="2800" dirty="0"/>
              <a:t>Training Services</a:t>
            </a:r>
          </a:p>
          <a:p>
            <a:endParaRPr lang="en-CA" dirty="0"/>
          </a:p>
        </p:txBody>
      </p:sp>
      <p:sp>
        <p:nvSpPr>
          <p:cNvPr id="4" name="Footer Placeholder 3">
            <a:extLst>
              <a:ext uri="{FF2B5EF4-FFF2-40B4-BE49-F238E27FC236}">
                <a16:creationId xmlns:a16="http://schemas.microsoft.com/office/drawing/2014/main" id="{404646A2-53C4-BC51-CF84-9F495D045E82}"/>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C6550D83-93B5-756F-0C64-EC335C49DDF6}"/>
              </a:ext>
            </a:extLst>
          </p:cNvPr>
          <p:cNvSpPr>
            <a:spLocks noGrp="1"/>
          </p:cNvSpPr>
          <p:nvPr>
            <p:ph type="sldNum" sz="quarter" idx="12"/>
          </p:nvPr>
        </p:nvSpPr>
        <p:spPr/>
        <p:txBody>
          <a:bodyPr/>
          <a:lstStyle/>
          <a:p>
            <a:fld id="{8538B402-4ED0-4EDA-9BB6-9E5126B8DF18}" type="slidenum">
              <a:rPr lang="en-CA" smtClean="0"/>
              <a:t>19</a:t>
            </a:fld>
            <a:endParaRPr lang="en-CA"/>
          </a:p>
        </p:txBody>
      </p:sp>
    </p:spTree>
    <p:extLst>
      <p:ext uri="{BB962C8B-B14F-4D97-AF65-F5344CB8AC3E}">
        <p14:creationId xmlns:p14="http://schemas.microsoft.com/office/powerpoint/2010/main" val="1675523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ED0-02DB-69BE-E8C4-DC81E334B21A}"/>
              </a:ext>
            </a:extLst>
          </p:cNvPr>
          <p:cNvSpPr>
            <a:spLocks noGrp="1"/>
          </p:cNvSpPr>
          <p:nvPr>
            <p:ph type="title"/>
          </p:nvPr>
        </p:nvSpPr>
        <p:spPr/>
        <p:txBody>
          <a:bodyPr/>
          <a:lstStyle/>
          <a:p>
            <a:r>
              <a:rPr lang="en-US" dirty="0"/>
              <a:t>10 POINT CHECKUP</a:t>
            </a:r>
            <a:endParaRPr lang="en-CA" dirty="0"/>
          </a:p>
        </p:txBody>
      </p:sp>
      <p:sp>
        <p:nvSpPr>
          <p:cNvPr id="3" name="Content Placeholder 2">
            <a:extLst>
              <a:ext uri="{FF2B5EF4-FFF2-40B4-BE49-F238E27FC236}">
                <a16:creationId xmlns:a16="http://schemas.microsoft.com/office/drawing/2014/main" id="{FE72D7B3-F3CA-7274-5465-93582601F2D9}"/>
              </a:ext>
            </a:extLst>
          </p:cNvPr>
          <p:cNvSpPr>
            <a:spLocks noGrp="1"/>
          </p:cNvSpPr>
          <p:nvPr>
            <p:ph idx="1"/>
          </p:nvPr>
        </p:nvSpPr>
        <p:spPr/>
        <p:txBody>
          <a:bodyPr>
            <a:normAutofit lnSpcReduction="10000"/>
          </a:bodyPr>
          <a:lstStyle/>
          <a:p>
            <a:pPr marL="457200" marR="0" lvl="0" indent="-457200" algn="l" defTabSz="457200" rtl="0" eaLnBrk="1" fontAlgn="auto" latinLnBrk="0" hangingPunct="1">
              <a:lnSpc>
                <a:spcPct val="100000"/>
              </a:lnSpc>
              <a:spcBef>
                <a:spcPts val="1000"/>
              </a:spcBef>
              <a:spcAft>
                <a:spcPts val="0"/>
              </a:spcAft>
              <a:buClr>
                <a:schemeClr val="bg2">
                  <a:lumMod val="40000"/>
                  <a:lumOff val="60000"/>
                </a:schemeClr>
              </a:buClr>
              <a:buSzPct val="80000"/>
              <a:buFont typeface="+mj-lt"/>
              <a:buAutoNum type="arabicPeriod"/>
              <a:tabLst/>
              <a:defRPr/>
            </a:pPr>
            <a:r>
              <a:rPr lang="en-US" dirty="0"/>
              <a:t>COMPREHENSIVE</a:t>
            </a:r>
            <a:r>
              <a:rPr lang="en-US" sz="2000" b="0" i="0" kern="1200" baseline="0" dirty="0">
                <a:solidFill>
                  <a:schemeClr val="tx1"/>
                </a:solidFill>
                <a:effectLst/>
                <a:latin typeface="+mj-lt"/>
                <a:ea typeface="+mj-ea"/>
                <a:cs typeface="+mj-cs"/>
              </a:rPr>
              <a:t> BYLAWS</a:t>
            </a:r>
            <a:endParaRPr lang="en-CA" sz="2000" dirty="0">
              <a:effectLst/>
            </a:endParaRPr>
          </a:p>
          <a:p>
            <a:pPr marL="457200" indent="-457200">
              <a:buFont typeface="+mj-lt"/>
              <a:buAutoNum type="arabicPeriod"/>
            </a:pPr>
            <a:r>
              <a:rPr lang="en-US" dirty="0"/>
              <a:t>COMPLAINT MANAGEMENT</a:t>
            </a:r>
          </a:p>
          <a:p>
            <a:pPr marL="457200" indent="-457200">
              <a:buFont typeface="+mj-lt"/>
              <a:buAutoNum type="arabicPeriod"/>
            </a:pPr>
            <a:r>
              <a:rPr lang="en-US" dirty="0"/>
              <a:t>INSPECTIONS, NOTIFICATIONS, SERVICE, APPEALS</a:t>
            </a:r>
          </a:p>
          <a:p>
            <a:pPr marL="457200" indent="-457200">
              <a:buFont typeface="+mj-lt"/>
              <a:buAutoNum type="arabicPeriod"/>
            </a:pPr>
            <a:r>
              <a:rPr lang="en-US" dirty="0"/>
              <a:t>REMEDIATION</a:t>
            </a:r>
            <a:endParaRPr lang="en-US" baseline="0" dirty="0"/>
          </a:p>
          <a:p>
            <a:pPr marL="457200" indent="-457200">
              <a:buFont typeface="+mj-lt"/>
              <a:buAutoNum type="arabicPeriod"/>
            </a:pPr>
            <a:r>
              <a:rPr lang="en-US" baseline="0" dirty="0"/>
              <a:t>PROSECUTION </a:t>
            </a:r>
          </a:p>
          <a:p>
            <a:pPr marL="457200" indent="-457200">
              <a:buFont typeface="+mj-lt"/>
              <a:buAutoNum type="arabicPeriod"/>
            </a:pPr>
            <a:r>
              <a:rPr lang="en-US" dirty="0"/>
              <a:t>REPORTING </a:t>
            </a:r>
          </a:p>
          <a:p>
            <a:pPr marL="457200" indent="-457200">
              <a:buFont typeface="+mj-lt"/>
              <a:buAutoNum type="arabicPeriod"/>
            </a:pPr>
            <a:r>
              <a:rPr lang="en-US" dirty="0"/>
              <a:t>TRACKING &amp; ANALYSIS</a:t>
            </a:r>
          </a:p>
          <a:p>
            <a:pPr marL="457200" indent="-457200">
              <a:buFont typeface="+mj-lt"/>
              <a:buAutoNum type="arabicPeriod"/>
            </a:pPr>
            <a:r>
              <a:rPr lang="en-US" dirty="0"/>
              <a:t>COMMUNICATION</a:t>
            </a:r>
          </a:p>
          <a:p>
            <a:pPr marL="457200" indent="-457200">
              <a:buFont typeface="+mj-lt"/>
              <a:buAutoNum type="arabicPeriod"/>
            </a:pPr>
            <a:r>
              <a:rPr lang="en-US" dirty="0"/>
              <a:t>POLICY ADAPTATION</a:t>
            </a:r>
          </a:p>
          <a:p>
            <a:pPr marL="457200" indent="-457200">
              <a:buFont typeface="+mj-lt"/>
              <a:buAutoNum type="arabicPeriod"/>
            </a:pPr>
            <a:r>
              <a:rPr lang="en-US" dirty="0"/>
              <a:t>RESOURCES</a:t>
            </a:r>
          </a:p>
          <a:p>
            <a:pPr marL="457200" indent="-457200">
              <a:buFont typeface="+mj-lt"/>
              <a:buAutoNum type="arabicPeriod"/>
            </a:pPr>
            <a:endParaRPr lang="en-US" dirty="0"/>
          </a:p>
          <a:p>
            <a:pPr marL="457200" indent="-457200">
              <a:buFont typeface="+mj-lt"/>
              <a:buAutoNum type="arabicPeriod"/>
            </a:pPr>
            <a:endParaRPr lang="en-US" dirty="0"/>
          </a:p>
          <a:p>
            <a:endParaRPr lang="en-US" dirty="0"/>
          </a:p>
          <a:p>
            <a:endParaRPr lang="en-CA" dirty="0"/>
          </a:p>
        </p:txBody>
      </p:sp>
      <p:sp>
        <p:nvSpPr>
          <p:cNvPr id="4" name="Footer Placeholder 3">
            <a:extLst>
              <a:ext uri="{FF2B5EF4-FFF2-40B4-BE49-F238E27FC236}">
                <a16:creationId xmlns:a16="http://schemas.microsoft.com/office/drawing/2014/main" id="{AA93077D-CC46-D237-A931-4537B31C7F32}"/>
              </a:ext>
            </a:extLst>
          </p:cNvPr>
          <p:cNvSpPr>
            <a:spLocks noGrp="1"/>
          </p:cNvSpPr>
          <p:nvPr>
            <p:ph type="ftr" sz="quarter" idx="11"/>
          </p:nvPr>
        </p:nvSpPr>
        <p:spPr>
          <a:xfrm>
            <a:off x="7883151" y="5999900"/>
            <a:ext cx="3859795" cy="304801"/>
          </a:xfrm>
        </p:spPr>
        <p:txBody>
          <a:bodyPr/>
          <a:lstStyle/>
          <a:p>
            <a:r>
              <a:rPr lang="en-US" dirty="0"/>
              <a:t>BYLAW TRAINING SERVICES – www.bylawsask.ca</a:t>
            </a:r>
            <a:endParaRPr lang="en-CA" dirty="0"/>
          </a:p>
        </p:txBody>
      </p:sp>
      <p:sp>
        <p:nvSpPr>
          <p:cNvPr id="5" name="Slide Number Placeholder 4">
            <a:extLst>
              <a:ext uri="{FF2B5EF4-FFF2-40B4-BE49-F238E27FC236}">
                <a16:creationId xmlns:a16="http://schemas.microsoft.com/office/drawing/2014/main" id="{B6FF4909-9808-D341-24B4-F53F9857C731}"/>
              </a:ext>
            </a:extLst>
          </p:cNvPr>
          <p:cNvSpPr>
            <a:spLocks noGrp="1"/>
          </p:cNvSpPr>
          <p:nvPr>
            <p:ph type="sldNum" sz="quarter" idx="12"/>
          </p:nvPr>
        </p:nvSpPr>
        <p:spPr/>
        <p:txBody>
          <a:bodyPr/>
          <a:lstStyle/>
          <a:p>
            <a:fld id="{8538B402-4ED0-4EDA-9BB6-9E5126B8DF18}" type="slidenum">
              <a:rPr lang="en-CA" smtClean="0"/>
              <a:t>2</a:t>
            </a:fld>
            <a:endParaRPr lang="en-CA"/>
          </a:p>
        </p:txBody>
      </p:sp>
    </p:spTree>
    <p:extLst>
      <p:ext uri="{BB962C8B-B14F-4D97-AF65-F5344CB8AC3E}">
        <p14:creationId xmlns:p14="http://schemas.microsoft.com/office/powerpoint/2010/main" val="357417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DBFCA-E672-E2D0-46DB-7F3101739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B9D1A-DF01-EC46-E9A6-883E3B695C89}"/>
              </a:ext>
            </a:extLst>
          </p:cNvPr>
          <p:cNvSpPr>
            <a:spLocks noGrp="1"/>
          </p:cNvSpPr>
          <p:nvPr>
            <p:ph type="title"/>
          </p:nvPr>
        </p:nvSpPr>
        <p:spPr/>
        <p:txBody>
          <a:bodyPr/>
          <a:lstStyle/>
          <a:p>
            <a:r>
              <a:rPr lang="en-US" dirty="0"/>
              <a:t>Yard Clean Up Service </a:t>
            </a:r>
            <a:endParaRPr lang="en-CA" dirty="0"/>
          </a:p>
        </p:txBody>
      </p:sp>
      <p:sp>
        <p:nvSpPr>
          <p:cNvPr id="4" name="Text Placeholder 3">
            <a:extLst>
              <a:ext uri="{FF2B5EF4-FFF2-40B4-BE49-F238E27FC236}">
                <a16:creationId xmlns:a16="http://schemas.microsoft.com/office/drawing/2014/main" id="{BC4ED261-EF8F-1D16-7434-3A9338CEF487}"/>
              </a:ext>
            </a:extLst>
          </p:cNvPr>
          <p:cNvSpPr>
            <a:spLocks noGrp="1"/>
          </p:cNvSpPr>
          <p:nvPr>
            <p:ph type="body" sz="half" idx="2"/>
          </p:nvPr>
        </p:nvSpPr>
        <p:spPr/>
        <p:txBody>
          <a:bodyPr/>
          <a:lstStyle/>
          <a:p>
            <a:r>
              <a:rPr lang="en-US" dirty="0"/>
              <a:t>Issue tenders to determine </a:t>
            </a:r>
          </a:p>
          <a:p>
            <a:r>
              <a:rPr lang="en-US" dirty="0"/>
              <a:t>Local contractor interest</a:t>
            </a:r>
          </a:p>
        </p:txBody>
      </p:sp>
      <p:sp>
        <p:nvSpPr>
          <p:cNvPr id="5" name="Footer Placeholder 4">
            <a:extLst>
              <a:ext uri="{FF2B5EF4-FFF2-40B4-BE49-F238E27FC236}">
                <a16:creationId xmlns:a16="http://schemas.microsoft.com/office/drawing/2014/main" id="{39D39312-08EC-C6CE-D2F0-97FAFBFB03C6}"/>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8D5279D3-DADF-4A4A-6C1A-4B69BBD4A04E}"/>
              </a:ext>
            </a:extLst>
          </p:cNvPr>
          <p:cNvSpPr>
            <a:spLocks noGrp="1"/>
          </p:cNvSpPr>
          <p:nvPr>
            <p:ph type="sldNum" sz="quarter" idx="12"/>
          </p:nvPr>
        </p:nvSpPr>
        <p:spPr/>
        <p:txBody>
          <a:bodyPr/>
          <a:lstStyle/>
          <a:p>
            <a:fld id="{8538B402-4ED0-4EDA-9BB6-9E5126B8DF18}" type="slidenum">
              <a:rPr lang="en-CA" smtClean="0"/>
              <a:t>20</a:t>
            </a:fld>
            <a:endParaRPr lang="en-CA"/>
          </a:p>
        </p:txBody>
      </p:sp>
      <p:pic>
        <p:nvPicPr>
          <p:cNvPr id="3" name="Content Placeholder 6" descr="A tractor parked in a yard&#10;&#10;AI-generated content may be incorrect.">
            <a:extLst>
              <a:ext uri="{FF2B5EF4-FFF2-40B4-BE49-F238E27FC236}">
                <a16:creationId xmlns:a16="http://schemas.microsoft.com/office/drawing/2014/main" id="{8D3D4714-D27E-4145-5E49-86F42A6F99CA}"/>
              </a:ext>
            </a:extLst>
          </p:cNvPr>
          <p:cNvPicPr>
            <a:picLocks noChangeAspect="1"/>
          </p:cNvPicPr>
          <p:nvPr/>
        </p:nvPicPr>
        <p:blipFill>
          <a:blip r:embed="rId3"/>
          <a:stretch>
            <a:fillRect/>
          </a:stretch>
        </p:blipFill>
        <p:spPr>
          <a:xfrm rot="5400000">
            <a:off x="4979299" y="1192160"/>
            <a:ext cx="5517303" cy="4137977"/>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880503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092E-363F-586A-8D16-C48B57D1269E}"/>
              </a:ext>
            </a:extLst>
          </p:cNvPr>
          <p:cNvSpPr>
            <a:spLocks noGrp="1"/>
          </p:cNvSpPr>
          <p:nvPr>
            <p:ph type="title"/>
          </p:nvPr>
        </p:nvSpPr>
        <p:spPr/>
        <p:txBody>
          <a:bodyPr/>
          <a:lstStyle/>
          <a:p>
            <a:r>
              <a:rPr lang="en-US" dirty="0"/>
              <a:t>Towing &amp; Storage Services</a:t>
            </a:r>
            <a:endParaRPr lang="en-CA" dirty="0"/>
          </a:p>
        </p:txBody>
      </p:sp>
      <p:pic>
        <p:nvPicPr>
          <p:cNvPr id="8" name="Picture Placeholder 7">
            <a:extLst>
              <a:ext uri="{FF2B5EF4-FFF2-40B4-BE49-F238E27FC236}">
                <a16:creationId xmlns:a16="http://schemas.microsoft.com/office/drawing/2014/main" id="{8A9D0BBC-90D4-8FD3-E8E3-958996D9AE4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333" b="3333"/>
          <a:stretch>
            <a:fillRect/>
          </a:stretch>
        </p:blipFill>
        <p:spPr>
          <a:xfrm rot="5400000">
            <a:off x="6264275" y="1828800"/>
            <a:ext cx="4572000" cy="3200400"/>
          </a:xfrm>
          <a:prstGeom prst="roundRect">
            <a:avLst>
              <a:gd name="adj" fmla="val 1858"/>
            </a:avLst>
          </a:prstGeom>
          <a:effectLst>
            <a:outerShdw blurRad="50800" dist="50800" dir="5400000" algn="tl" rotWithShape="0">
              <a:srgbClr val="000000">
                <a:alpha val="43000"/>
              </a:srgbClr>
            </a:outerShdw>
          </a:effectLst>
        </p:spPr>
      </p:pic>
      <p:sp>
        <p:nvSpPr>
          <p:cNvPr id="4" name="Text Placeholder 3">
            <a:extLst>
              <a:ext uri="{FF2B5EF4-FFF2-40B4-BE49-F238E27FC236}">
                <a16:creationId xmlns:a16="http://schemas.microsoft.com/office/drawing/2014/main" id="{93C8363D-7C56-AE25-7920-233F1DF7EEDD}"/>
              </a:ext>
            </a:extLst>
          </p:cNvPr>
          <p:cNvSpPr>
            <a:spLocks noGrp="1"/>
          </p:cNvSpPr>
          <p:nvPr>
            <p:ph type="body" sz="half" idx="2"/>
          </p:nvPr>
        </p:nvSpPr>
        <p:spPr/>
        <p:txBody>
          <a:bodyPr/>
          <a:lstStyle/>
          <a:p>
            <a:r>
              <a:rPr lang="en-US" dirty="0"/>
              <a:t>Check with local RCMP to see what local tow operator that they are using.</a:t>
            </a:r>
          </a:p>
          <a:p>
            <a:r>
              <a:rPr lang="en-US" dirty="0"/>
              <a:t>Do they have an SGI Certified Storage Compound</a:t>
            </a:r>
            <a:endParaRPr lang="en-CA" dirty="0"/>
          </a:p>
        </p:txBody>
      </p:sp>
      <p:sp>
        <p:nvSpPr>
          <p:cNvPr id="5" name="Footer Placeholder 4">
            <a:extLst>
              <a:ext uri="{FF2B5EF4-FFF2-40B4-BE49-F238E27FC236}">
                <a16:creationId xmlns:a16="http://schemas.microsoft.com/office/drawing/2014/main" id="{DC6665D4-6784-6AB2-70E1-E8622BD34FA6}"/>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751360B6-1387-DF5A-1C9D-02B09D8C468E}"/>
              </a:ext>
            </a:extLst>
          </p:cNvPr>
          <p:cNvSpPr>
            <a:spLocks noGrp="1"/>
          </p:cNvSpPr>
          <p:nvPr>
            <p:ph type="sldNum" sz="quarter" idx="12"/>
          </p:nvPr>
        </p:nvSpPr>
        <p:spPr/>
        <p:txBody>
          <a:bodyPr/>
          <a:lstStyle/>
          <a:p>
            <a:fld id="{8538B402-4ED0-4EDA-9BB6-9E5126B8DF18}" type="slidenum">
              <a:rPr lang="en-CA" smtClean="0"/>
              <a:t>21</a:t>
            </a:fld>
            <a:endParaRPr lang="en-CA"/>
          </a:p>
        </p:txBody>
      </p:sp>
    </p:spTree>
    <p:extLst>
      <p:ext uri="{BB962C8B-B14F-4D97-AF65-F5344CB8AC3E}">
        <p14:creationId xmlns:p14="http://schemas.microsoft.com/office/powerpoint/2010/main" val="17749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20DB-B0EF-E52E-822F-80E2F87CB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922DBD-239C-11F8-09E9-249273F02C35}"/>
              </a:ext>
            </a:extLst>
          </p:cNvPr>
          <p:cNvSpPr>
            <a:spLocks noGrp="1"/>
          </p:cNvSpPr>
          <p:nvPr>
            <p:ph type="title"/>
          </p:nvPr>
        </p:nvSpPr>
        <p:spPr/>
        <p:txBody>
          <a:bodyPr/>
          <a:lstStyle/>
          <a:p>
            <a:r>
              <a:rPr lang="en-US" dirty="0"/>
              <a:t>Pest Control</a:t>
            </a:r>
            <a:endParaRPr lang="en-CA" dirty="0"/>
          </a:p>
        </p:txBody>
      </p:sp>
      <p:sp>
        <p:nvSpPr>
          <p:cNvPr id="4" name="Text Placeholder 3">
            <a:extLst>
              <a:ext uri="{FF2B5EF4-FFF2-40B4-BE49-F238E27FC236}">
                <a16:creationId xmlns:a16="http://schemas.microsoft.com/office/drawing/2014/main" id="{83F149BC-8E1F-3A89-9AE4-43AA0FE003F8}"/>
              </a:ext>
            </a:extLst>
          </p:cNvPr>
          <p:cNvSpPr>
            <a:spLocks noGrp="1"/>
          </p:cNvSpPr>
          <p:nvPr>
            <p:ph type="body" sz="half" idx="2"/>
          </p:nvPr>
        </p:nvSpPr>
        <p:spPr/>
        <p:txBody>
          <a:bodyPr/>
          <a:lstStyle/>
          <a:p>
            <a:r>
              <a:rPr lang="en-US" dirty="0"/>
              <a:t>Property owners can be directed to private pest control companies to remove all manner of pests</a:t>
            </a:r>
          </a:p>
          <a:p>
            <a:r>
              <a:rPr lang="en-US" dirty="0"/>
              <a:t>Some municipalities lend out animal traps to catch nuisance wild and domestic animals</a:t>
            </a:r>
            <a:endParaRPr lang="en-CA" dirty="0"/>
          </a:p>
        </p:txBody>
      </p:sp>
      <p:sp>
        <p:nvSpPr>
          <p:cNvPr id="5" name="Footer Placeholder 4">
            <a:extLst>
              <a:ext uri="{FF2B5EF4-FFF2-40B4-BE49-F238E27FC236}">
                <a16:creationId xmlns:a16="http://schemas.microsoft.com/office/drawing/2014/main" id="{784E18CE-11CA-A4A1-CD4F-F6CA1302CD40}"/>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4709E821-71E9-243B-01E0-BA9CB84EF5B9}"/>
              </a:ext>
            </a:extLst>
          </p:cNvPr>
          <p:cNvSpPr>
            <a:spLocks noGrp="1"/>
          </p:cNvSpPr>
          <p:nvPr>
            <p:ph type="sldNum" sz="quarter" idx="12"/>
          </p:nvPr>
        </p:nvSpPr>
        <p:spPr/>
        <p:txBody>
          <a:bodyPr/>
          <a:lstStyle/>
          <a:p>
            <a:fld id="{8538B402-4ED0-4EDA-9BB6-9E5126B8DF18}" type="slidenum">
              <a:rPr lang="en-CA" smtClean="0"/>
              <a:t>22</a:t>
            </a:fld>
            <a:endParaRPr lang="en-CA"/>
          </a:p>
        </p:txBody>
      </p:sp>
      <p:pic>
        <p:nvPicPr>
          <p:cNvPr id="9" name="Picture Placeholder 8">
            <a:extLst>
              <a:ext uri="{FF2B5EF4-FFF2-40B4-BE49-F238E27FC236}">
                <a16:creationId xmlns:a16="http://schemas.microsoft.com/office/drawing/2014/main" id="{7BDC9221-EFB9-6AEC-2F5C-AB7970DCCE2F}"/>
              </a:ext>
            </a:extLst>
          </p:cNvPr>
          <p:cNvPicPr>
            <a:picLocks noGrp="1" noChangeAspect="1"/>
          </p:cNvPicPr>
          <p:nvPr>
            <p:ph type="pic" idx="1"/>
          </p:nvPr>
        </p:nvPicPr>
        <p:blipFill>
          <a:blip r:embed="rId3"/>
          <a:srcRect l="10641" r="10641"/>
          <a:stretch>
            <a:fillRect/>
          </a:stretch>
        </p:blipFill>
        <p:spPr>
          <a:prstGeom prst="rect">
            <a:avLst/>
          </a:prstGeom>
        </p:spPr>
      </p:pic>
    </p:spTree>
    <p:extLst>
      <p:ext uri="{BB962C8B-B14F-4D97-AF65-F5344CB8AC3E}">
        <p14:creationId xmlns:p14="http://schemas.microsoft.com/office/powerpoint/2010/main" val="44871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19CF3-9422-FBC2-9536-D9CAFE681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8BFA5-ADBC-825D-F15B-6F57BEC30C7E}"/>
              </a:ext>
            </a:extLst>
          </p:cNvPr>
          <p:cNvSpPr>
            <a:spLocks noGrp="1"/>
          </p:cNvSpPr>
          <p:nvPr>
            <p:ph type="title"/>
          </p:nvPr>
        </p:nvSpPr>
        <p:spPr/>
        <p:txBody>
          <a:bodyPr/>
          <a:lstStyle/>
          <a:p>
            <a:r>
              <a:rPr lang="en-US" dirty="0"/>
              <a:t>Animal Control</a:t>
            </a:r>
            <a:endParaRPr lang="en-CA" dirty="0"/>
          </a:p>
        </p:txBody>
      </p:sp>
      <p:sp>
        <p:nvSpPr>
          <p:cNvPr id="4" name="Text Placeholder 3">
            <a:extLst>
              <a:ext uri="{FF2B5EF4-FFF2-40B4-BE49-F238E27FC236}">
                <a16:creationId xmlns:a16="http://schemas.microsoft.com/office/drawing/2014/main" id="{A80661A2-B3CE-826E-3EF5-7BA67B8FFE00}"/>
              </a:ext>
            </a:extLst>
          </p:cNvPr>
          <p:cNvSpPr>
            <a:spLocks noGrp="1"/>
          </p:cNvSpPr>
          <p:nvPr>
            <p:ph type="body" sz="half" idx="2"/>
          </p:nvPr>
        </p:nvSpPr>
        <p:spPr/>
        <p:txBody>
          <a:bodyPr/>
          <a:lstStyle/>
          <a:p>
            <a:r>
              <a:rPr lang="en-US" dirty="0"/>
              <a:t>Have a plan and resources for Seizure / Impoundment </a:t>
            </a:r>
          </a:p>
          <a:p>
            <a:endParaRPr lang="en-CA" dirty="0"/>
          </a:p>
        </p:txBody>
      </p:sp>
      <p:sp>
        <p:nvSpPr>
          <p:cNvPr id="5" name="Footer Placeholder 4">
            <a:extLst>
              <a:ext uri="{FF2B5EF4-FFF2-40B4-BE49-F238E27FC236}">
                <a16:creationId xmlns:a16="http://schemas.microsoft.com/office/drawing/2014/main" id="{25467131-25F1-9D10-675D-9B0566155930}"/>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2917498C-6B24-51A2-D89E-46557ED60766}"/>
              </a:ext>
            </a:extLst>
          </p:cNvPr>
          <p:cNvSpPr>
            <a:spLocks noGrp="1"/>
          </p:cNvSpPr>
          <p:nvPr>
            <p:ph type="sldNum" sz="quarter" idx="12"/>
          </p:nvPr>
        </p:nvSpPr>
        <p:spPr/>
        <p:txBody>
          <a:bodyPr/>
          <a:lstStyle/>
          <a:p>
            <a:fld id="{8538B402-4ED0-4EDA-9BB6-9E5126B8DF18}" type="slidenum">
              <a:rPr lang="en-CA" smtClean="0"/>
              <a:t>23</a:t>
            </a:fld>
            <a:endParaRPr lang="en-CA"/>
          </a:p>
        </p:txBody>
      </p:sp>
      <p:pic>
        <p:nvPicPr>
          <p:cNvPr id="8" name="Picture Placeholder 7">
            <a:extLst>
              <a:ext uri="{FF2B5EF4-FFF2-40B4-BE49-F238E27FC236}">
                <a16:creationId xmlns:a16="http://schemas.microsoft.com/office/drawing/2014/main" id="{305A3B83-3546-69F1-04DA-617C765BAE1D}"/>
              </a:ext>
            </a:extLst>
          </p:cNvPr>
          <p:cNvPicPr>
            <a:picLocks noGrp="1" noChangeAspect="1"/>
          </p:cNvPicPr>
          <p:nvPr>
            <p:ph type="pic" idx="1"/>
          </p:nvPr>
        </p:nvPicPr>
        <p:blipFill>
          <a:blip r:embed="rId3"/>
          <a:srcRect l="20523" r="20523"/>
          <a:stretch>
            <a:fillRect/>
          </a:stretch>
        </p:blipFill>
        <p:spPr>
          <a:xfrm>
            <a:off x="6835140" y="979563"/>
            <a:ext cx="3314806" cy="4735437"/>
          </a:xfrm>
          <a:prstGeom prst="rect">
            <a:avLst/>
          </a:prstGeom>
        </p:spPr>
      </p:pic>
    </p:spTree>
    <p:extLst>
      <p:ext uri="{BB962C8B-B14F-4D97-AF65-F5344CB8AC3E}">
        <p14:creationId xmlns:p14="http://schemas.microsoft.com/office/powerpoint/2010/main" val="797217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780CE-D18C-E8AF-716F-05DCF83EE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5CCB3-FC60-4AB4-E0AF-CC44AA5FC415}"/>
              </a:ext>
            </a:extLst>
          </p:cNvPr>
          <p:cNvSpPr>
            <a:spLocks noGrp="1"/>
          </p:cNvSpPr>
          <p:nvPr>
            <p:ph type="title"/>
          </p:nvPr>
        </p:nvSpPr>
        <p:spPr/>
        <p:txBody>
          <a:bodyPr/>
          <a:lstStyle/>
          <a:p>
            <a:r>
              <a:rPr lang="en-US" dirty="0"/>
              <a:t>Animal Rescue Services</a:t>
            </a:r>
            <a:endParaRPr lang="en-CA" dirty="0"/>
          </a:p>
        </p:txBody>
      </p:sp>
      <p:sp>
        <p:nvSpPr>
          <p:cNvPr id="4" name="Text Placeholder 3">
            <a:extLst>
              <a:ext uri="{FF2B5EF4-FFF2-40B4-BE49-F238E27FC236}">
                <a16:creationId xmlns:a16="http://schemas.microsoft.com/office/drawing/2014/main" id="{F3D98D3D-EBBC-2D4B-BF76-C4ED7D05362E}"/>
              </a:ext>
            </a:extLst>
          </p:cNvPr>
          <p:cNvSpPr>
            <a:spLocks noGrp="1"/>
          </p:cNvSpPr>
          <p:nvPr>
            <p:ph type="body" sz="half" idx="2"/>
          </p:nvPr>
        </p:nvSpPr>
        <p:spPr/>
        <p:txBody>
          <a:bodyPr>
            <a:normAutofit/>
          </a:bodyPr>
          <a:lstStyle/>
          <a:p>
            <a:endParaRPr lang="en-US" dirty="0"/>
          </a:p>
          <a:p>
            <a:r>
              <a:rPr lang="en-US" dirty="0"/>
              <a:t>Check the KAWS – Saskatchewan Animal Rescue site for resources in your community</a:t>
            </a:r>
          </a:p>
          <a:p>
            <a:r>
              <a:rPr lang="en-CA" dirty="0" err="1">
                <a:hlinkClick r:id="rId3"/>
              </a:rPr>
              <a:t>Sask</a:t>
            </a:r>
            <a:r>
              <a:rPr lang="en-CA" dirty="0">
                <a:hlinkClick r:id="rId3"/>
              </a:rPr>
              <a:t> Rescues - KAWS Animal Rescue</a:t>
            </a:r>
            <a:endParaRPr lang="en-US" dirty="0"/>
          </a:p>
          <a:p>
            <a:endParaRPr lang="en-US" dirty="0"/>
          </a:p>
          <a:p>
            <a:endParaRPr lang="en-CA" dirty="0"/>
          </a:p>
        </p:txBody>
      </p:sp>
      <p:sp>
        <p:nvSpPr>
          <p:cNvPr id="5" name="Footer Placeholder 4">
            <a:extLst>
              <a:ext uri="{FF2B5EF4-FFF2-40B4-BE49-F238E27FC236}">
                <a16:creationId xmlns:a16="http://schemas.microsoft.com/office/drawing/2014/main" id="{77FFEB0D-38DA-FC10-875F-DE2487086706}"/>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44A89B37-AE8B-5924-C37C-48AE74630D3B}"/>
              </a:ext>
            </a:extLst>
          </p:cNvPr>
          <p:cNvSpPr>
            <a:spLocks noGrp="1"/>
          </p:cNvSpPr>
          <p:nvPr>
            <p:ph type="sldNum" sz="quarter" idx="12"/>
          </p:nvPr>
        </p:nvSpPr>
        <p:spPr/>
        <p:txBody>
          <a:bodyPr/>
          <a:lstStyle/>
          <a:p>
            <a:fld id="{8538B402-4ED0-4EDA-9BB6-9E5126B8DF18}" type="slidenum">
              <a:rPr lang="en-CA" smtClean="0"/>
              <a:t>24</a:t>
            </a:fld>
            <a:endParaRPr lang="en-CA"/>
          </a:p>
        </p:txBody>
      </p:sp>
      <p:sp>
        <p:nvSpPr>
          <p:cNvPr id="10" name="Rectangle 1">
            <a:extLst>
              <a:ext uri="{FF2B5EF4-FFF2-40B4-BE49-F238E27FC236}">
                <a16:creationId xmlns:a16="http://schemas.microsoft.com/office/drawing/2014/main" id="{6B300EFC-10E1-95F0-D7EE-A355FB9D03E8}"/>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Reporting Animal Abuse</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800" b="1" i="0" u="none" strike="noStrike" cap="none" normalizeH="0" baseline="0">
                <a:ln>
                  <a:noFill/>
                </a:ln>
                <a:solidFill>
                  <a:schemeClr val="tx1"/>
                </a:solidFill>
                <a:effectLst/>
                <a:latin typeface="Arial" panose="020B0604020202020204" pitchFamily="34" charset="0"/>
              </a:rPr>
              <a:t>Companion animals and livestock outside Regina</a:t>
            </a:r>
            <a:r>
              <a:rPr kumimoji="0" lang="en-US" altLang="en-US" sz="1800" b="0" i="0" u="none" strike="noStrike" cap="none" normalizeH="0" baseline="0">
                <a:ln>
                  <a:noFill/>
                </a:ln>
                <a:solidFill>
                  <a:schemeClr val="tx1"/>
                </a:solidFill>
                <a:effectLst/>
                <a:latin typeface="Arial" panose="020B0604020202020204" pitchFamily="34" charset="0"/>
              </a:rPr>
              <a:t>: Call SAEA at </a:t>
            </a:r>
            <a:r>
              <a:rPr kumimoji="0" lang="en-US" altLang="en-US" sz="1800" b="1" i="0" u="none" strike="noStrike" cap="none" normalizeH="0" baseline="0">
                <a:ln>
                  <a:noFill/>
                </a:ln>
                <a:solidFill>
                  <a:schemeClr val="tx1"/>
                </a:solidFill>
                <a:effectLst/>
                <a:latin typeface="Arial" panose="020B0604020202020204" pitchFamily="34" charset="0"/>
              </a:rPr>
              <a:t>306-382-0002</a:t>
            </a:r>
            <a:r>
              <a:rPr kumimoji="0" lang="en-US" altLang="en-US" sz="1800" b="0" i="0" u="none" strike="noStrike" cap="none" normalizeH="0" baseline="0">
                <a:ln>
                  <a:noFill/>
                </a:ln>
                <a:solidFill>
                  <a:schemeClr val="tx1"/>
                </a:solidFill>
                <a:effectLst/>
                <a:latin typeface="Arial" panose="020B0604020202020204" pitchFamily="34" charset="0"/>
              </a:rPr>
              <a:t> or toll-free </a:t>
            </a:r>
            <a:r>
              <a:rPr kumimoji="0" lang="en-US" altLang="en-US" sz="1800" b="1" i="0" u="none" strike="noStrike" cap="none" normalizeH="0" baseline="0">
                <a:ln>
                  <a:noFill/>
                </a:ln>
                <a:solidFill>
                  <a:schemeClr val="tx1"/>
                </a:solidFill>
                <a:effectLst/>
                <a:latin typeface="Arial" panose="020B0604020202020204" pitchFamily="34" charset="0"/>
              </a:rPr>
              <a:t>1-844-382-0002</a:t>
            </a:r>
            <a:r>
              <a:rPr kumimoji="0" lang="en-US" altLang="en-US" sz="1800" b="0" i="0" u="none" strike="noStrike" cap="none" normalizeH="0" baseline="0">
                <a:ln>
                  <a:noFill/>
                </a:ln>
                <a:solidFill>
                  <a:schemeClr val="tx1"/>
                </a:solidFill>
                <a:effectLst/>
                <a:latin typeface="Arial" panose="020B0604020202020204" pitchFamily="34" charset="0"/>
              </a:rPr>
              <a:t>. Calls are confidential, and after-hours emergencies are referred to the RCMP   </a:t>
            </a:r>
            <a:r>
              <a:rPr kumimoji="0" lang="en-US" altLang="en-US" sz="1900" b="0" i="0" u="none" strike="noStrike" cap="none" normalizeH="0" baseline="0">
                <a:ln>
                  <a:noFill/>
                </a:ln>
                <a:solidFill>
                  <a:schemeClr val="tx1"/>
                </a:solidFill>
                <a:effectLst/>
                <a:latin typeface="Arial" panose="020B0604020202020204" pitchFamily="34" charset="0"/>
                <a:hlinkClick r:id="rId4"/>
              </a:rPr>
              <a:t>     </a:t>
            </a:r>
            <a:r>
              <a:rPr kumimoji="0" lang="en-US" altLang="en-US" sz="1800" b="0" i="0" u="none" strike="noStrike" cap="none" normalizeH="0" baseline="0">
                <a:ln>
                  <a:noFill/>
                </a:ln>
                <a:solidFill>
                  <a:schemeClr val="tx1"/>
                </a:solidFill>
                <a:effectLst/>
                <a:latin typeface="Arial" panose="020B0604020202020204" pitchFamily="34" charset="0"/>
                <a:hlinkClick r:id="rId4"/>
              </a:rPr>
              <a:t>www.animalprotection.ca+1</a:t>
            </a:r>
            <a:r>
              <a:rPr kumimoji="0" lang="en-US" altLang="en-US"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Regina</a:t>
            </a:r>
            <a:r>
              <a:rPr kumimoji="0" lang="en-US" altLang="en-US" sz="1800" b="0" i="0" u="none" strike="noStrike" cap="none" normalizeH="0" baseline="0">
                <a:ln>
                  <a:noFill/>
                </a:ln>
                <a:solidFill>
                  <a:schemeClr val="tx1"/>
                </a:solidFill>
                <a:effectLst/>
                <a:latin typeface="Arial" panose="020B0604020202020204" pitchFamily="34" charset="0"/>
              </a:rPr>
              <a:t>: Contact the </a:t>
            </a:r>
            <a:r>
              <a:rPr kumimoji="0" lang="en-US" altLang="en-US" sz="1800" b="1" i="0" u="none" strike="noStrike" cap="none" normalizeH="0" baseline="0">
                <a:ln>
                  <a:noFill/>
                </a:ln>
                <a:solidFill>
                  <a:schemeClr val="tx1"/>
                </a:solidFill>
                <a:effectLst/>
                <a:latin typeface="Arial" panose="020B0604020202020204" pitchFamily="34" charset="0"/>
              </a:rPr>
              <a:t>Regina Humane Society</a:t>
            </a:r>
            <a:r>
              <a:rPr kumimoji="0" lang="en-US" altLang="en-US" sz="1800" b="0" i="0" u="none" strike="noStrike" cap="none" normalizeH="0" baseline="0">
                <a:ln>
                  <a:noFill/>
                </a:ln>
                <a:solidFill>
                  <a:schemeClr val="tx1"/>
                </a:solidFill>
                <a:effectLst/>
                <a:latin typeface="Arial" panose="020B0604020202020204" pitchFamily="34" charset="0"/>
              </a:rPr>
              <a:t> at </a:t>
            </a:r>
            <a:r>
              <a:rPr kumimoji="0" lang="en-US" altLang="en-US" sz="1800" b="1" i="0" u="none" strike="noStrike" cap="none" normalizeH="0" baseline="0">
                <a:ln>
                  <a:noFill/>
                </a:ln>
                <a:solidFill>
                  <a:schemeClr val="tx1"/>
                </a:solidFill>
                <a:effectLst/>
                <a:latin typeface="Arial" panose="020B0604020202020204" pitchFamily="34" charset="0"/>
              </a:rPr>
              <a:t>306-777-7700</a:t>
            </a:r>
            <a:r>
              <a:rPr kumimoji="0" lang="en-US" altLang="en-US" sz="1800" b="0" i="0" u="none" strike="noStrike" cap="none" normalizeH="0" baseline="0">
                <a:ln>
                  <a:noFill/>
                </a:ln>
                <a:solidFill>
                  <a:schemeClr val="tx1"/>
                </a:solidFill>
                <a:effectLst/>
                <a:latin typeface="Arial" panose="020B0604020202020204" pitchFamily="34" charset="0"/>
              </a:rPr>
              <a:t> for companion animals   </a:t>
            </a:r>
            <a:r>
              <a:rPr kumimoji="0" lang="en-US" altLang="en-US" sz="1900" b="0" i="0" u="none" strike="noStrike" cap="none" normalizeH="0" baseline="0">
                <a:ln>
                  <a:noFill/>
                </a:ln>
                <a:solidFill>
                  <a:schemeClr val="tx1"/>
                </a:solidFill>
                <a:effectLst/>
                <a:latin typeface="Arial" panose="020B0604020202020204" pitchFamily="34" charset="0"/>
                <a:hlinkClick r:id="rId4"/>
              </a:rPr>
              <a:t>     </a:t>
            </a:r>
            <a:r>
              <a:rPr kumimoji="0" lang="en-US" altLang="en-US" sz="1800" b="0" i="0" u="none" strike="noStrike" cap="none" normalizeH="0" baseline="0">
                <a:ln>
                  <a:noFill/>
                </a:ln>
                <a:solidFill>
                  <a:schemeClr val="tx1"/>
                </a:solidFill>
                <a:effectLst/>
                <a:latin typeface="Arial" panose="020B0604020202020204" pitchFamily="34" charset="0"/>
                <a:hlinkClick r:id="rId4"/>
              </a:rPr>
              <a:t>www.animalprotection.ca</a:t>
            </a:r>
            <a:r>
              <a:rPr kumimoji="0" lang="en-US" altLang="en-US"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Saskatoon</a:t>
            </a:r>
            <a:r>
              <a:rPr kumimoji="0" lang="en-US" altLang="en-US" sz="1800" b="0" i="0" u="none" strike="noStrike" cap="none" normalizeH="0" baseline="0">
                <a:ln>
                  <a:noFill/>
                </a:ln>
                <a:solidFill>
                  <a:schemeClr val="tx1"/>
                </a:solidFill>
                <a:effectLst/>
                <a:latin typeface="Arial" panose="020B0604020202020204" pitchFamily="34" charset="0"/>
              </a:rPr>
              <a:t>: Contact the </a:t>
            </a:r>
            <a:r>
              <a:rPr kumimoji="0" lang="en-US" altLang="en-US" sz="1800" b="1" i="0" u="none" strike="noStrike" cap="none" normalizeH="0" baseline="0">
                <a:ln>
                  <a:noFill/>
                </a:ln>
                <a:solidFill>
                  <a:schemeClr val="tx1"/>
                </a:solidFill>
                <a:effectLst/>
                <a:latin typeface="Arial" panose="020B0604020202020204" pitchFamily="34" charset="0"/>
              </a:rPr>
              <a:t>Saskatoon SPCA</a:t>
            </a:r>
            <a:r>
              <a:rPr kumimoji="0" lang="en-US" altLang="en-US" sz="1800" b="0" i="0" u="none" strike="noStrike" cap="none" normalizeH="0" baseline="0">
                <a:ln>
                  <a:noFill/>
                </a:ln>
                <a:solidFill>
                  <a:schemeClr val="tx1"/>
                </a:solidFill>
                <a:effectLst/>
                <a:latin typeface="Arial" panose="020B0604020202020204" pitchFamily="34" charset="0"/>
              </a:rPr>
              <a:t> at </a:t>
            </a:r>
            <a:r>
              <a:rPr kumimoji="0" lang="en-US" altLang="en-US" sz="1800" b="1" i="0" u="none" strike="noStrike" cap="none" normalizeH="0" baseline="0">
                <a:ln>
                  <a:noFill/>
                </a:ln>
                <a:solidFill>
                  <a:schemeClr val="tx1"/>
                </a:solidFill>
                <a:effectLst/>
                <a:latin typeface="Arial" panose="020B0604020202020204" pitchFamily="34" charset="0"/>
              </a:rPr>
              <a:t>306-374-7387</a:t>
            </a: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900" b="0" i="0" u="none" strike="noStrike" cap="none" normalizeH="0" baseline="0">
                <a:ln>
                  <a:noFill/>
                </a:ln>
                <a:solidFill>
                  <a:schemeClr val="tx1"/>
                </a:solidFill>
                <a:effectLst/>
                <a:latin typeface="Arial" panose="020B0604020202020204" pitchFamily="34" charset="0"/>
                <a:hlinkClick r:id="rId4"/>
              </a:rPr>
              <a:t>     </a:t>
            </a:r>
            <a:r>
              <a:rPr kumimoji="0" lang="en-US" altLang="en-US" sz="1800" b="0" i="0" u="none" strike="noStrike" cap="none" normalizeH="0" baseline="0">
                <a:ln>
                  <a:noFill/>
                </a:ln>
                <a:solidFill>
                  <a:schemeClr val="tx1"/>
                </a:solidFill>
                <a:effectLst/>
                <a:latin typeface="Arial" panose="020B0604020202020204" pitchFamily="34" charset="0"/>
                <a:hlinkClick r:id="rId4"/>
              </a:rPr>
              <a:t>www.animalprotection.ca</a:t>
            </a:r>
            <a:r>
              <a:rPr kumimoji="0" lang="en-US" altLang="en-US" sz="1800" b="0" i="0" u="none" strike="noStrike" cap="none" normalizeH="0" baseline="0">
                <a:ln>
                  <a:noFill/>
                </a:ln>
                <a:solidFill>
                  <a:schemeClr val="tx1"/>
                </a:solidFill>
                <a:effectLst/>
                <a:latin typeface="Arial" panose="020B0604020202020204" pitchFamily="34" charset="0"/>
              </a:rPr>
              <a:t>.</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rgbClr val="272320"/>
                </a:solidFill>
                <a:effectLst/>
                <a:latin typeface="Roboto" panose="02000000000000000000" pitchFamily="2" charset="0"/>
              </a:rPr>
              <a:t>Wildlife concerns</a:t>
            </a:r>
            <a:r>
              <a:rPr kumimoji="0" lang="en-US" altLang="en-US" sz="1200" b="0" i="0" u="none" strike="noStrike" cap="none" normalizeH="0" baseline="0">
                <a:ln>
                  <a:noFill/>
                </a:ln>
                <a:solidFill>
                  <a:srgbClr val="272320"/>
                </a:solidFill>
                <a:effectLst/>
                <a:latin typeface="Roboto" panose="02000000000000000000" pitchFamily="2" charset="0"/>
              </a:rPr>
              <a:t>: Contact the </a:t>
            </a:r>
            <a:r>
              <a:rPr kumimoji="0" lang="en-US" altLang="en-US" sz="1200" b="1" i="0" u="none" strike="noStrike" cap="none" normalizeH="0" baseline="0">
                <a:ln>
                  <a:noFill/>
                </a:ln>
                <a:solidFill>
                  <a:srgbClr val="272320"/>
                </a:solidFill>
                <a:effectLst/>
                <a:latin typeface="Roboto" panose="02000000000000000000" pitchFamily="2" charset="0"/>
              </a:rPr>
              <a:t>Wildlife Rehabilitation Society of Saskatchewan</a:t>
            </a:r>
            <a:r>
              <a:rPr kumimoji="0" lang="en-US" altLang="en-US" sz="1200" b="0" i="0" u="none" strike="noStrike" cap="none" normalizeH="0" baseline="0">
                <a:ln>
                  <a:noFill/>
                </a:ln>
                <a:solidFill>
                  <a:srgbClr val="272320"/>
                </a:solidFill>
                <a:effectLst/>
                <a:latin typeface="Roboto" panose="02000000000000000000" pitchFamily="2" charset="0"/>
              </a:rPr>
              <a:t> at </a:t>
            </a:r>
            <a:r>
              <a:rPr kumimoji="0" lang="en-US" altLang="en-US" sz="1200" b="1" i="0" u="none" strike="noStrike" cap="none" normalizeH="0" baseline="0">
                <a:ln>
                  <a:noFill/>
                </a:ln>
                <a:solidFill>
                  <a:srgbClr val="272320"/>
                </a:solidFill>
                <a:effectLst/>
                <a:latin typeface="Roboto" panose="02000000000000000000" pitchFamily="2" charset="0"/>
              </a:rPr>
              <a:t>306-242-7177</a:t>
            </a:r>
            <a:r>
              <a:rPr kumimoji="0" lang="en-US" altLang="en-US" sz="1200" b="0" i="0" u="none" strike="noStrike" cap="none" normalizeH="0" baseline="0">
                <a:ln>
                  <a:noFill/>
                </a:ln>
                <a:solidFill>
                  <a:srgbClr val="272320"/>
                </a:solidFill>
                <a:effectLst/>
                <a:latin typeface="Roboto" panose="02000000000000000000" pitchFamily="2" charset="0"/>
              </a:rPr>
              <a:t> or </a:t>
            </a:r>
            <a:r>
              <a:rPr kumimoji="0" lang="en-US" altLang="en-US" sz="1200" b="1" i="0" u="none" strike="noStrike" cap="none" normalizeH="0" baseline="0">
                <a:ln>
                  <a:noFill/>
                </a:ln>
                <a:solidFill>
                  <a:srgbClr val="272320"/>
                </a:solidFill>
                <a:effectLst/>
                <a:latin typeface="Roboto" panose="02000000000000000000" pitchFamily="2" charset="0"/>
              </a:rPr>
              <a:t>Saskatchewan Environment</a:t>
            </a:r>
            <a:r>
              <a:rPr kumimoji="0" lang="en-US" altLang="en-US" sz="1200" b="0" i="0" u="none" strike="noStrike" cap="none" normalizeH="0" baseline="0">
                <a:ln>
                  <a:noFill/>
                </a:ln>
                <a:solidFill>
                  <a:srgbClr val="272320"/>
                </a:solidFill>
                <a:effectLst/>
                <a:latin typeface="Roboto" panose="02000000000000000000" pitchFamily="2" charset="0"/>
              </a:rPr>
              <a:t> at </a:t>
            </a:r>
            <a:r>
              <a:rPr kumimoji="0" lang="en-US" altLang="en-US" sz="1200" b="1" i="0" u="none" strike="noStrike" cap="none" normalizeH="0" baseline="0">
                <a:ln>
                  <a:noFill/>
                </a:ln>
                <a:solidFill>
                  <a:srgbClr val="272320"/>
                </a:solidFill>
                <a:effectLst/>
                <a:latin typeface="Roboto" panose="02000000000000000000" pitchFamily="2" charset="0"/>
              </a:rPr>
              <a:t>1-800-567-4224</a:t>
            </a:r>
            <a:r>
              <a:rPr kumimoji="0" lang="en-US" altLang="en-US" sz="1200" b="0" i="0" u="none" strike="noStrike" cap="none" normalizeH="0" baseline="0">
                <a:ln>
                  <a:noFill/>
                </a:ln>
                <a:solidFill>
                  <a:srgbClr val="272320"/>
                </a:solidFill>
                <a:effectLst/>
                <a:latin typeface="Roboto" panose="02000000000000000000" pitchFamily="2" charset="0"/>
              </a:rPr>
              <a:t> </a:t>
            </a:r>
            <a:r>
              <a:rPr kumimoji="0" lang="en-US" altLang="en-US" sz="800" b="0" i="0" u="none" strike="noStrike" cap="none" normalizeH="0" baseline="0">
                <a:ln>
                  <a:noFill/>
                </a:ln>
                <a:solidFill>
                  <a:schemeClr val="tx1"/>
                </a:solidFill>
                <a:effectLst/>
                <a:latin typeface="Roboto" panose="02000000000000000000" pitchFamily="2" charset="0"/>
              </a:rPr>
              <a:t>  </a:t>
            </a:r>
            <a:r>
              <a:rPr kumimoji="0" lang="en-US" altLang="en-US" sz="1900" b="0" i="0" u="none" strike="noStrike" cap="none" normalizeH="0" baseline="0">
                <a:ln>
                  <a:noFill/>
                </a:ln>
                <a:solidFill>
                  <a:schemeClr val="tx1"/>
                </a:solidFill>
                <a:effectLst/>
                <a:latin typeface="Roboto" panose="02000000000000000000" pitchFamily="2" charset="0"/>
                <a:hlinkClick r:id="rId5"/>
              </a:rPr>
              <a:t>      </a:t>
            </a:r>
            <a:r>
              <a:rPr kumimoji="0" lang="en-US" altLang="en-US" sz="1800" b="0" i="0" u="none" strike="noStrike" cap="none" normalizeH="0" baseline="0">
                <a:ln>
                  <a:noFill/>
                </a:ln>
                <a:solidFill>
                  <a:schemeClr val="tx1"/>
                </a:solidFill>
                <a:effectLst/>
                <a:latin typeface="Roboto" panose="02000000000000000000" pitchFamily="2" charset="0"/>
                <a:hlinkClick r:id="rId5"/>
              </a:rPr>
              <a:t>sk.211.ca+1</a:t>
            </a:r>
            <a:r>
              <a:rPr kumimoji="0" lang="en-US" altLang="en-US" sz="1200" b="0" i="0" u="none" strike="noStrike" cap="none" normalizeH="0" baseline="0">
                <a:ln>
                  <a:noFill/>
                </a:ln>
                <a:solidFill>
                  <a:srgbClr val="272320"/>
                </a:solidFill>
                <a:effectLst/>
                <a:latin typeface="Roboto" panose="02000000000000000000" pitchFamily="2" charset="0"/>
              </a:rPr>
              <a:t>.</a:t>
            </a:r>
            <a:br>
              <a:rPr kumimoji="0" lang="en-US" altLang="en-US" sz="800" b="0" i="0" u="none" strike="noStrike" cap="none" normalizeH="0" baseline="0">
                <a:ln>
                  <a:noFill/>
                </a:ln>
                <a:solidFill>
                  <a:schemeClr val="tx1"/>
                </a:solidFill>
                <a:effectLst/>
              </a:rPr>
            </a:br>
            <a:r>
              <a:rPr kumimoji="0" lang="en-US" altLang="en-US" sz="1200" b="0" i="0" u="none" strike="noStrike" cap="none" normalizeH="0" baseline="0">
                <a:ln>
                  <a:noFill/>
                </a:ln>
                <a:solidFill>
                  <a:srgbClr val="272320"/>
                </a:solidFill>
                <a:effectLst/>
                <a:latin typeface="Roboto" panose="02000000000000000000" pitchFamily="2" charset="0"/>
              </a:rPr>
              <a:t>Reports can also be submitted online via the SAEA or APSS websites, and complainant information is kept confidential </a:t>
            </a:r>
            <a:br>
              <a:rPr kumimoji="0" lang="en-US" altLang="en-US" sz="800" b="0" i="0" u="none" strike="noStrike" cap="none" normalizeH="0" baseline="0">
                <a:ln>
                  <a:noFill/>
                </a:ln>
                <a:solidFill>
                  <a:schemeClr val="tx1"/>
                </a:solidFill>
                <a:effectLst/>
                <a:latin typeface="Roboto" panose="02000000000000000000" pitchFamily="2" charset="0"/>
                <a:hlinkClick r:id="rId5"/>
              </a:rPr>
            </a:b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a:hlinkClick r:id="rId4"/>
            <a:extLst>
              <a:ext uri="{FF2B5EF4-FFF2-40B4-BE49-F238E27FC236}">
                <a16:creationId xmlns:a16="http://schemas.microsoft.com/office/drawing/2014/main" id="{26735002-B92F-7661-EB0D-65E4ADEB1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8700" y="-85407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4"/>
            <a:extLst>
              <a:ext uri="{FF2B5EF4-FFF2-40B4-BE49-F238E27FC236}">
                <a16:creationId xmlns:a16="http://schemas.microsoft.com/office/drawing/2014/main" id="{FED05FA7-695F-D6E0-3B1E-856AC4175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5" y="-563563"/>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4"/>
            <a:extLst>
              <a:ext uri="{FF2B5EF4-FFF2-40B4-BE49-F238E27FC236}">
                <a16:creationId xmlns:a16="http://schemas.microsoft.com/office/drawing/2014/main" id="{45812BE7-7A56-E365-3433-A2DBD3466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575" y="-27463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k.211.ca">
            <a:hlinkClick r:id="rId5"/>
            <a:extLst>
              <a:ext uri="{FF2B5EF4-FFF2-40B4-BE49-F238E27FC236}">
                <a16:creationId xmlns:a16="http://schemas.microsoft.com/office/drawing/2014/main" id="{10D6E753-C5EC-DFEE-2986-790AA6F8E2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4350" y="1587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2">
            <a:extLst>
              <a:ext uri="{FF2B5EF4-FFF2-40B4-BE49-F238E27FC236}">
                <a16:creationId xmlns:a16="http://schemas.microsoft.com/office/drawing/2014/main" id="{1AA04E85-97A8-0100-2A25-7CDA2B02B2C3}"/>
              </a:ext>
            </a:extLst>
          </p:cNvPr>
          <p:cNvPicPr>
            <a:picLocks noGrp="1" noChangeAspect="1"/>
          </p:cNvPicPr>
          <p:nvPr>
            <p:ph type="pic" idx="1"/>
          </p:nvPr>
        </p:nvPicPr>
        <p:blipFill>
          <a:blip r:embed="rId8"/>
          <a:srcRect l="21090" r="21090"/>
          <a:stretch>
            <a:fillRect/>
          </a:stretch>
        </p:blipFill>
        <p:spPr>
          <a:prstGeom prst="rect">
            <a:avLst/>
          </a:prstGeom>
        </p:spPr>
      </p:pic>
    </p:spTree>
    <p:extLst>
      <p:ext uri="{BB962C8B-B14F-4D97-AF65-F5344CB8AC3E}">
        <p14:creationId xmlns:p14="http://schemas.microsoft.com/office/powerpoint/2010/main" val="3913485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6BBE-45E6-9645-ADDC-3FE338172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875BE-57F4-E8D3-6972-C24DCF32A5F1}"/>
              </a:ext>
            </a:extLst>
          </p:cNvPr>
          <p:cNvSpPr>
            <a:spLocks noGrp="1"/>
          </p:cNvSpPr>
          <p:nvPr>
            <p:ph type="title"/>
          </p:nvPr>
        </p:nvSpPr>
        <p:spPr/>
        <p:txBody>
          <a:bodyPr/>
          <a:lstStyle/>
          <a:p>
            <a:r>
              <a:rPr lang="en-US" dirty="0"/>
              <a:t>Animal Distress or Abuse Services</a:t>
            </a:r>
            <a:endParaRPr lang="en-CA" dirty="0"/>
          </a:p>
        </p:txBody>
      </p:sp>
      <p:sp>
        <p:nvSpPr>
          <p:cNvPr id="4" name="Text Placeholder 3">
            <a:extLst>
              <a:ext uri="{FF2B5EF4-FFF2-40B4-BE49-F238E27FC236}">
                <a16:creationId xmlns:a16="http://schemas.microsoft.com/office/drawing/2014/main" id="{12444F98-4A10-6E2F-9C7D-D6D5EF05D4B0}"/>
              </a:ext>
            </a:extLst>
          </p:cNvPr>
          <p:cNvSpPr>
            <a:spLocks noGrp="1"/>
          </p:cNvSpPr>
          <p:nvPr>
            <p:ph type="body" sz="half" idx="2"/>
          </p:nvPr>
        </p:nvSpPr>
        <p:spPr/>
        <p:txBody>
          <a:bodyPr>
            <a:normAutofit/>
          </a:bodyPr>
          <a:lstStyle/>
          <a:p>
            <a:r>
              <a:rPr lang="en-US" dirty="0"/>
              <a:t>Call the Saskatchewan Animal Enforcement Agency at 306-382-0002 regarding animals in distress</a:t>
            </a:r>
          </a:p>
          <a:p>
            <a:r>
              <a:rPr lang="en-US" dirty="0"/>
              <a:t>Call the Wildlife Rehabilitation Society of Saskatchewan at 306-242-7177 or </a:t>
            </a:r>
            <a:r>
              <a:rPr lang="en-US" dirty="0" err="1"/>
              <a:t>Sask</a:t>
            </a:r>
            <a:r>
              <a:rPr lang="en-US" dirty="0"/>
              <a:t> Environment at 1-800-567-4224</a:t>
            </a:r>
          </a:p>
          <a:p>
            <a:endParaRPr lang="en-US" dirty="0"/>
          </a:p>
          <a:p>
            <a:endParaRPr lang="en-CA" dirty="0"/>
          </a:p>
        </p:txBody>
      </p:sp>
      <p:sp>
        <p:nvSpPr>
          <p:cNvPr id="5" name="Footer Placeholder 4">
            <a:extLst>
              <a:ext uri="{FF2B5EF4-FFF2-40B4-BE49-F238E27FC236}">
                <a16:creationId xmlns:a16="http://schemas.microsoft.com/office/drawing/2014/main" id="{1F00BD52-D4D7-0C63-02E1-EA379D628E6F}"/>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F0356403-78D1-5BDB-58F7-A39736498016}"/>
              </a:ext>
            </a:extLst>
          </p:cNvPr>
          <p:cNvSpPr>
            <a:spLocks noGrp="1"/>
          </p:cNvSpPr>
          <p:nvPr>
            <p:ph type="sldNum" sz="quarter" idx="12"/>
          </p:nvPr>
        </p:nvSpPr>
        <p:spPr/>
        <p:txBody>
          <a:bodyPr/>
          <a:lstStyle/>
          <a:p>
            <a:fld id="{8538B402-4ED0-4EDA-9BB6-9E5126B8DF18}" type="slidenum">
              <a:rPr lang="en-CA" smtClean="0"/>
              <a:t>25</a:t>
            </a:fld>
            <a:endParaRPr lang="en-CA"/>
          </a:p>
        </p:txBody>
      </p:sp>
      <p:pic>
        <p:nvPicPr>
          <p:cNvPr id="1026" name="Picture 2">
            <a:hlinkClick r:id="rId3"/>
            <a:extLst>
              <a:ext uri="{FF2B5EF4-FFF2-40B4-BE49-F238E27FC236}">
                <a16:creationId xmlns:a16="http://schemas.microsoft.com/office/drawing/2014/main" id="{EEF38E4F-DDB4-1FCD-7760-338F04A81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8700" y="-85407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CC05F418-1B51-6E48-3606-F71159B28C08}"/>
              </a:ext>
            </a:extLst>
          </p:cNvPr>
          <p:cNvPicPr>
            <a:picLocks noGrp="1" noChangeAspect="1"/>
          </p:cNvPicPr>
          <p:nvPr>
            <p:ph type="pic" idx="1"/>
          </p:nvPr>
        </p:nvPicPr>
        <p:blipFill>
          <a:blip r:embed="rId5"/>
          <a:srcRect l="32500" r="32500"/>
          <a:stretch>
            <a:fillRect/>
          </a:stretch>
        </p:blipFill>
        <p:spPr>
          <a:xfrm>
            <a:off x="6949545" y="1142999"/>
            <a:ext cx="3226085" cy="4608693"/>
          </a:xfrm>
          <a:prstGeom prst="rect">
            <a:avLst/>
          </a:prstGeom>
        </p:spPr>
      </p:pic>
    </p:spTree>
    <p:extLst>
      <p:ext uri="{BB962C8B-B14F-4D97-AF65-F5344CB8AC3E}">
        <p14:creationId xmlns:p14="http://schemas.microsoft.com/office/powerpoint/2010/main" val="3596031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70537-4E40-365B-B3F1-D2C7B518F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04406-C9C1-BA81-C75B-CBFBB58D212F}"/>
              </a:ext>
            </a:extLst>
          </p:cNvPr>
          <p:cNvSpPr>
            <a:spLocks noGrp="1"/>
          </p:cNvSpPr>
          <p:nvPr>
            <p:ph type="title"/>
          </p:nvPr>
        </p:nvSpPr>
        <p:spPr/>
        <p:txBody>
          <a:bodyPr/>
          <a:lstStyle/>
          <a:p>
            <a:r>
              <a:rPr lang="en-US" dirty="0"/>
              <a:t>Coordination with Police</a:t>
            </a:r>
            <a:endParaRPr lang="en-CA" dirty="0"/>
          </a:p>
        </p:txBody>
      </p:sp>
      <p:sp>
        <p:nvSpPr>
          <p:cNvPr id="4" name="Text Placeholder 3">
            <a:extLst>
              <a:ext uri="{FF2B5EF4-FFF2-40B4-BE49-F238E27FC236}">
                <a16:creationId xmlns:a16="http://schemas.microsoft.com/office/drawing/2014/main" id="{04FE23EB-E206-39A5-88E4-53490D02DB57}"/>
              </a:ext>
            </a:extLst>
          </p:cNvPr>
          <p:cNvSpPr>
            <a:spLocks noGrp="1"/>
          </p:cNvSpPr>
          <p:nvPr>
            <p:ph type="body" sz="half" idx="2"/>
          </p:nvPr>
        </p:nvSpPr>
        <p:spPr/>
        <p:txBody>
          <a:bodyPr>
            <a:normAutofit/>
          </a:bodyPr>
          <a:lstStyle/>
          <a:p>
            <a:r>
              <a:rPr lang="en-US" sz="1600" dirty="0"/>
              <a:t>Meet with local police service and clarify roles related to bylaw enforcement</a:t>
            </a:r>
          </a:p>
          <a:p>
            <a:endParaRPr lang="en-CA" sz="1600" dirty="0"/>
          </a:p>
        </p:txBody>
      </p:sp>
      <p:sp>
        <p:nvSpPr>
          <p:cNvPr id="5" name="Footer Placeholder 4">
            <a:extLst>
              <a:ext uri="{FF2B5EF4-FFF2-40B4-BE49-F238E27FC236}">
                <a16:creationId xmlns:a16="http://schemas.microsoft.com/office/drawing/2014/main" id="{BDA79D8C-38CC-6E98-1EBC-8435A017F15F}"/>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48785D55-6299-3E20-D109-D8D559A88A36}"/>
              </a:ext>
            </a:extLst>
          </p:cNvPr>
          <p:cNvSpPr>
            <a:spLocks noGrp="1"/>
          </p:cNvSpPr>
          <p:nvPr>
            <p:ph type="sldNum" sz="quarter" idx="12"/>
          </p:nvPr>
        </p:nvSpPr>
        <p:spPr/>
        <p:txBody>
          <a:bodyPr/>
          <a:lstStyle/>
          <a:p>
            <a:fld id="{8538B402-4ED0-4EDA-9BB6-9E5126B8DF18}" type="slidenum">
              <a:rPr lang="en-CA" smtClean="0"/>
              <a:t>26</a:t>
            </a:fld>
            <a:endParaRPr lang="en-CA"/>
          </a:p>
        </p:txBody>
      </p:sp>
      <p:pic>
        <p:nvPicPr>
          <p:cNvPr id="1026" name="Picture 2">
            <a:hlinkClick r:id="rId3"/>
            <a:extLst>
              <a:ext uri="{FF2B5EF4-FFF2-40B4-BE49-F238E27FC236}">
                <a16:creationId xmlns:a16="http://schemas.microsoft.com/office/drawing/2014/main" id="{13E9708B-D5E6-6400-E2E2-F1815F24B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8700" y="-85407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a:extLst>
              <a:ext uri="{FF2B5EF4-FFF2-40B4-BE49-F238E27FC236}">
                <a16:creationId xmlns:a16="http://schemas.microsoft.com/office/drawing/2014/main" id="{DCE0E010-223D-B54D-AF67-DA542AFCA999}"/>
              </a:ext>
            </a:extLst>
          </p:cNvPr>
          <p:cNvPicPr>
            <a:picLocks noGrp="1" noChangeAspect="1"/>
          </p:cNvPicPr>
          <p:nvPr>
            <p:ph type="pic" idx="1"/>
          </p:nvPr>
        </p:nvPicPr>
        <p:blipFill>
          <a:blip r:embed="rId5"/>
          <a:srcRect l="28346" r="28346"/>
          <a:stretch>
            <a:fillRect/>
          </a:stretch>
        </p:blipFill>
        <p:spPr>
          <a:prstGeom prst="rect">
            <a:avLst/>
          </a:prstGeom>
        </p:spPr>
      </p:pic>
    </p:spTree>
    <p:extLst>
      <p:ext uri="{BB962C8B-B14F-4D97-AF65-F5344CB8AC3E}">
        <p14:creationId xmlns:p14="http://schemas.microsoft.com/office/powerpoint/2010/main" val="3140185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0618-FCEB-EB39-9C71-7B1EC8A77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7F618-EDF2-1454-9B76-B268E7B8D34F}"/>
              </a:ext>
            </a:extLst>
          </p:cNvPr>
          <p:cNvSpPr>
            <a:spLocks noGrp="1"/>
          </p:cNvSpPr>
          <p:nvPr>
            <p:ph type="title"/>
          </p:nvPr>
        </p:nvSpPr>
        <p:spPr/>
        <p:txBody>
          <a:bodyPr/>
          <a:lstStyle/>
          <a:p>
            <a:r>
              <a:rPr lang="en-US" dirty="0"/>
              <a:t>Bylaw Enforcement Training </a:t>
            </a:r>
            <a:endParaRPr lang="en-CA" dirty="0"/>
          </a:p>
        </p:txBody>
      </p:sp>
      <p:sp>
        <p:nvSpPr>
          <p:cNvPr id="4" name="Text Placeholder 3">
            <a:extLst>
              <a:ext uri="{FF2B5EF4-FFF2-40B4-BE49-F238E27FC236}">
                <a16:creationId xmlns:a16="http://schemas.microsoft.com/office/drawing/2014/main" id="{A2F811A8-4B12-0C03-FBD2-BCF064312014}"/>
              </a:ext>
            </a:extLst>
          </p:cNvPr>
          <p:cNvSpPr>
            <a:spLocks noGrp="1"/>
          </p:cNvSpPr>
          <p:nvPr>
            <p:ph type="body" sz="half" idx="2"/>
          </p:nvPr>
        </p:nvSpPr>
        <p:spPr/>
        <p:txBody>
          <a:bodyPr>
            <a:normAutofit/>
          </a:bodyPr>
          <a:lstStyle/>
          <a:p>
            <a:endParaRPr lang="en-CA" dirty="0"/>
          </a:p>
        </p:txBody>
      </p:sp>
      <p:sp>
        <p:nvSpPr>
          <p:cNvPr id="5" name="Footer Placeholder 4">
            <a:extLst>
              <a:ext uri="{FF2B5EF4-FFF2-40B4-BE49-F238E27FC236}">
                <a16:creationId xmlns:a16="http://schemas.microsoft.com/office/drawing/2014/main" id="{868791E0-E224-6245-98C7-8FEB8DC43C63}"/>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C2228069-5D23-A245-90DD-E623D84BDD51}"/>
              </a:ext>
            </a:extLst>
          </p:cNvPr>
          <p:cNvSpPr>
            <a:spLocks noGrp="1"/>
          </p:cNvSpPr>
          <p:nvPr>
            <p:ph type="sldNum" sz="quarter" idx="12"/>
          </p:nvPr>
        </p:nvSpPr>
        <p:spPr/>
        <p:txBody>
          <a:bodyPr/>
          <a:lstStyle/>
          <a:p>
            <a:fld id="{8538B402-4ED0-4EDA-9BB6-9E5126B8DF18}" type="slidenum">
              <a:rPr lang="en-CA" smtClean="0"/>
              <a:t>27</a:t>
            </a:fld>
            <a:endParaRPr lang="en-CA"/>
          </a:p>
        </p:txBody>
      </p:sp>
      <p:pic>
        <p:nvPicPr>
          <p:cNvPr id="1026" name="Picture 2">
            <a:hlinkClick r:id="rId3"/>
            <a:extLst>
              <a:ext uri="{FF2B5EF4-FFF2-40B4-BE49-F238E27FC236}">
                <a16:creationId xmlns:a16="http://schemas.microsoft.com/office/drawing/2014/main" id="{354D85D0-92A5-9387-1CFE-456420C51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8700" y="-85407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9">
            <a:extLst>
              <a:ext uri="{FF2B5EF4-FFF2-40B4-BE49-F238E27FC236}">
                <a16:creationId xmlns:a16="http://schemas.microsoft.com/office/drawing/2014/main" id="{34D55A2A-167F-AA10-08CA-BBBAC3913E6B}"/>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3333" b="3333"/>
          <a:stretch>
            <a:fillRect/>
          </a:stretch>
        </p:blipFill>
        <p:spPr>
          <a:xfrm rot="5400000">
            <a:off x="6264275" y="1828800"/>
            <a:ext cx="4572000" cy="32004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8851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0D3F6-05DB-2BB2-D742-D47CFEA99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39E8A-B826-CCE3-0EDF-0ECCB87A92F6}"/>
              </a:ext>
            </a:extLst>
          </p:cNvPr>
          <p:cNvSpPr>
            <a:spLocks noGrp="1"/>
          </p:cNvSpPr>
          <p:nvPr>
            <p:ph type="title"/>
          </p:nvPr>
        </p:nvSpPr>
        <p:spPr/>
        <p:txBody>
          <a:bodyPr/>
          <a:lstStyle/>
          <a:p>
            <a:r>
              <a:rPr lang="en-US" dirty="0"/>
              <a:t>Questions &amp; Answers</a:t>
            </a:r>
            <a:endParaRPr lang="en-CA" dirty="0"/>
          </a:p>
        </p:txBody>
      </p:sp>
      <p:sp>
        <p:nvSpPr>
          <p:cNvPr id="4" name="Text Placeholder 3">
            <a:extLst>
              <a:ext uri="{FF2B5EF4-FFF2-40B4-BE49-F238E27FC236}">
                <a16:creationId xmlns:a16="http://schemas.microsoft.com/office/drawing/2014/main" id="{D7EEA403-6869-9EC6-2B93-75823D612CD4}"/>
              </a:ext>
            </a:extLst>
          </p:cNvPr>
          <p:cNvSpPr>
            <a:spLocks noGrp="1"/>
          </p:cNvSpPr>
          <p:nvPr>
            <p:ph type="body" sz="half" idx="2"/>
          </p:nvPr>
        </p:nvSpPr>
        <p:spPr/>
        <p:txBody>
          <a:bodyPr>
            <a:normAutofit/>
          </a:bodyPr>
          <a:lstStyle/>
          <a:p>
            <a:endParaRPr lang="en-CA" dirty="0"/>
          </a:p>
        </p:txBody>
      </p:sp>
      <p:sp>
        <p:nvSpPr>
          <p:cNvPr id="5" name="Footer Placeholder 4">
            <a:extLst>
              <a:ext uri="{FF2B5EF4-FFF2-40B4-BE49-F238E27FC236}">
                <a16:creationId xmlns:a16="http://schemas.microsoft.com/office/drawing/2014/main" id="{54B32E79-58A8-3E62-19EC-430F1CE24B80}"/>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3E658E4A-0575-204B-8912-088304F32F81}"/>
              </a:ext>
            </a:extLst>
          </p:cNvPr>
          <p:cNvSpPr>
            <a:spLocks noGrp="1"/>
          </p:cNvSpPr>
          <p:nvPr>
            <p:ph type="sldNum" sz="quarter" idx="12"/>
          </p:nvPr>
        </p:nvSpPr>
        <p:spPr/>
        <p:txBody>
          <a:bodyPr/>
          <a:lstStyle/>
          <a:p>
            <a:fld id="{8538B402-4ED0-4EDA-9BB6-9E5126B8DF18}" type="slidenum">
              <a:rPr lang="en-CA" smtClean="0"/>
              <a:t>28</a:t>
            </a:fld>
            <a:endParaRPr lang="en-CA"/>
          </a:p>
        </p:txBody>
      </p:sp>
      <p:pic>
        <p:nvPicPr>
          <p:cNvPr id="1026" name="Picture 2">
            <a:hlinkClick r:id="rId3"/>
            <a:extLst>
              <a:ext uri="{FF2B5EF4-FFF2-40B4-BE49-F238E27FC236}">
                <a16:creationId xmlns:a16="http://schemas.microsoft.com/office/drawing/2014/main" id="{01830A7C-7BB6-0EC7-B2B4-AAD3327A6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8700" y="-85407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E1438885-BF11-F8C5-F2EB-408CF3CE0844}"/>
              </a:ext>
            </a:extLst>
          </p:cNvPr>
          <p:cNvPicPr>
            <a:picLocks noGrp="1" noChangeAspect="1"/>
          </p:cNvPicPr>
          <p:nvPr>
            <p:ph type="pic" idx="1"/>
          </p:nvPr>
        </p:nvPicPr>
        <p:blipFill>
          <a:blip r:embed="rId5"/>
          <a:srcRect t="1683" b="1683"/>
          <a:stretch>
            <a:fillRect/>
          </a:stretch>
        </p:blipFill>
        <p:spPr>
          <a:prstGeom prst="rect">
            <a:avLst/>
          </a:prstGeom>
        </p:spPr>
      </p:pic>
    </p:spTree>
    <p:extLst>
      <p:ext uri="{BB962C8B-B14F-4D97-AF65-F5344CB8AC3E}">
        <p14:creationId xmlns:p14="http://schemas.microsoft.com/office/powerpoint/2010/main" val="4286663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BD361-F1EC-5A3C-7455-263D55328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FF3A74-E42C-9309-0F2F-80FF18DE37F2}"/>
              </a:ext>
            </a:extLst>
          </p:cNvPr>
          <p:cNvSpPr>
            <a:spLocks noGrp="1"/>
          </p:cNvSpPr>
          <p:nvPr>
            <p:ph type="title"/>
          </p:nvPr>
        </p:nvSpPr>
        <p:spPr/>
        <p:txBody>
          <a:bodyPr/>
          <a:lstStyle/>
          <a:p>
            <a:r>
              <a:rPr lang="en-US" dirty="0"/>
              <a:t>Some Final Thoughts</a:t>
            </a:r>
            <a:endParaRPr lang="en-CA" dirty="0"/>
          </a:p>
        </p:txBody>
      </p:sp>
      <p:sp>
        <p:nvSpPr>
          <p:cNvPr id="4" name="Text Placeholder 3">
            <a:extLst>
              <a:ext uri="{FF2B5EF4-FFF2-40B4-BE49-F238E27FC236}">
                <a16:creationId xmlns:a16="http://schemas.microsoft.com/office/drawing/2014/main" id="{710BBA19-BCE6-7BDF-F042-B7D0E6367943}"/>
              </a:ext>
            </a:extLst>
          </p:cNvPr>
          <p:cNvSpPr>
            <a:spLocks noGrp="1"/>
          </p:cNvSpPr>
          <p:nvPr>
            <p:ph type="body" sz="half" idx="2"/>
          </p:nvPr>
        </p:nvSpPr>
        <p:spPr/>
        <p:txBody>
          <a:bodyPr>
            <a:normAutofit/>
          </a:bodyPr>
          <a:lstStyle/>
          <a:p>
            <a:endParaRPr lang="en-CA" dirty="0"/>
          </a:p>
        </p:txBody>
      </p:sp>
      <p:sp>
        <p:nvSpPr>
          <p:cNvPr id="5" name="Footer Placeholder 4">
            <a:extLst>
              <a:ext uri="{FF2B5EF4-FFF2-40B4-BE49-F238E27FC236}">
                <a16:creationId xmlns:a16="http://schemas.microsoft.com/office/drawing/2014/main" id="{56E52373-1DE7-0F7C-1E87-6E248BAE0197}"/>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699D5A02-A45C-7EA1-2BCC-933487A4A8D4}"/>
              </a:ext>
            </a:extLst>
          </p:cNvPr>
          <p:cNvSpPr>
            <a:spLocks noGrp="1"/>
          </p:cNvSpPr>
          <p:nvPr>
            <p:ph type="sldNum" sz="quarter" idx="12"/>
          </p:nvPr>
        </p:nvSpPr>
        <p:spPr/>
        <p:txBody>
          <a:bodyPr/>
          <a:lstStyle/>
          <a:p>
            <a:fld id="{8538B402-4ED0-4EDA-9BB6-9E5126B8DF18}" type="slidenum">
              <a:rPr lang="en-CA" smtClean="0"/>
              <a:t>29</a:t>
            </a:fld>
            <a:endParaRPr lang="en-CA"/>
          </a:p>
        </p:txBody>
      </p:sp>
      <p:pic>
        <p:nvPicPr>
          <p:cNvPr id="1026" name="Picture 2">
            <a:hlinkClick r:id="rId3"/>
            <a:extLst>
              <a:ext uri="{FF2B5EF4-FFF2-40B4-BE49-F238E27FC236}">
                <a16:creationId xmlns:a16="http://schemas.microsoft.com/office/drawing/2014/main" id="{B42F9389-5D4E-0A5F-F790-F1FE3921D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8700" y="-85407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a:extLst>
              <a:ext uri="{FF2B5EF4-FFF2-40B4-BE49-F238E27FC236}">
                <a16:creationId xmlns:a16="http://schemas.microsoft.com/office/drawing/2014/main" id="{17086D98-23F0-DDD9-D001-947BAF356D17}"/>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3333" b="3333"/>
          <a:stretch>
            <a:fillRect/>
          </a:stretch>
        </p:blipFill>
        <p:spPr>
          <a:xfrm rot="5400000">
            <a:off x="6264275" y="1828800"/>
            <a:ext cx="4572000" cy="32004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5106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2AFD-6396-9EA7-1014-74983A9A5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69A70-563F-7E43-136F-77ECCD01339E}"/>
              </a:ext>
            </a:extLst>
          </p:cNvPr>
          <p:cNvSpPr>
            <a:spLocks noGrp="1"/>
          </p:cNvSpPr>
          <p:nvPr>
            <p:ph type="title"/>
          </p:nvPr>
        </p:nvSpPr>
        <p:spPr/>
        <p:txBody>
          <a:bodyPr/>
          <a:lstStyle/>
          <a:p>
            <a:r>
              <a:rPr lang="en-US" dirty="0"/>
              <a:t>COMPREHESIVE</a:t>
            </a:r>
            <a:r>
              <a:rPr lang="en-US" baseline="0" dirty="0"/>
              <a:t> BYLAWS</a:t>
            </a:r>
            <a:endParaRPr lang="en-CA" dirty="0"/>
          </a:p>
        </p:txBody>
      </p:sp>
      <p:sp>
        <p:nvSpPr>
          <p:cNvPr id="3" name="Content Placeholder 2">
            <a:extLst>
              <a:ext uri="{FF2B5EF4-FFF2-40B4-BE49-F238E27FC236}">
                <a16:creationId xmlns:a16="http://schemas.microsoft.com/office/drawing/2014/main" id="{7C49204F-468E-919F-A885-5C93A8064B59}"/>
              </a:ext>
            </a:extLst>
          </p:cNvPr>
          <p:cNvSpPr>
            <a:spLocks noGrp="1"/>
          </p:cNvSpPr>
          <p:nvPr>
            <p:ph idx="1"/>
          </p:nvPr>
        </p:nvSpPr>
        <p:spPr>
          <a:xfrm>
            <a:off x="845820" y="1853248"/>
            <a:ext cx="9204033" cy="4395151"/>
          </a:xfrm>
        </p:spPr>
        <p:txBody>
          <a:bodyPr/>
          <a:lstStyle/>
          <a:p>
            <a:r>
              <a:rPr lang="en-US" dirty="0"/>
              <a:t>The</a:t>
            </a:r>
            <a:r>
              <a:rPr lang="en-US" baseline="0" dirty="0"/>
              <a:t> authority to regulate on both private and public lands within municipalities is primarily encompassed in the Municipalities, Cities,</a:t>
            </a:r>
            <a:r>
              <a:rPr lang="en-US" dirty="0"/>
              <a:t> </a:t>
            </a:r>
            <a:r>
              <a:rPr lang="en-US" baseline="0" dirty="0"/>
              <a:t>Northen Municipalities and Planning &amp; Development Acts</a:t>
            </a:r>
          </a:p>
          <a:p>
            <a:r>
              <a:rPr lang="en-US" dirty="0"/>
              <a:t>A council may exercise its powers by the passing of bylaws or resolutions</a:t>
            </a:r>
            <a:endParaRPr lang="en-US" baseline="0" dirty="0"/>
          </a:p>
          <a:p>
            <a:r>
              <a:rPr lang="en-US" dirty="0"/>
              <a:t>Authority also exist within other acts</a:t>
            </a:r>
          </a:p>
          <a:p>
            <a:pPr lvl="1"/>
            <a:r>
              <a:rPr lang="en-US" dirty="0"/>
              <a:t>Trespass to Property Act</a:t>
            </a:r>
          </a:p>
          <a:p>
            <a:pPr lvl="1"/>
            <a:r>
              <a:rPr lang="en-US" dirty="0"/>
              <a:t>Traffic Safety Act</a:t>
            </a:r>
          </a:p>
          <a:p>
            <a:pPr lvl="1"/>
            <a:r>
              <a:rPr lang="en-US" dirty="0"/>
              <a:t>The Fire Safety Act</a:t>
            </a:r>
          </a:p>
          <a:p>
            <a:pPr lvl="1"/>
            <a:r>
              <a:rPr lang="en-US" dirty="0"/>
              <a:t>The Construction Codes Act</a:t>
            </a:r>
          </a:p>
          <a:p>
            <a:pPr lvl="1"/>
            <a:r>
              <a:rPr lang="en-US" dirty="0"/>
              <a:t>ATV &amp; Snowmobile Acts</a:t>
            </a:r>
          </a:p>
          <a:p>
            <a:endParaRPr lang="en-US" dirty="0"/>
          </a:p>
          <a:p>
            <a:pPr lvl="1"/>
            <a:endParaRPr lang="en-US" dirty="0"/>
          </a:p>
          <a:p>
            <a:pPr lvl="1"/>
            <a:endParaRPr lang="en-US" dirty="0"/>
          </a:p>
          <a:p>
            <a:pPr lvl="1"/>
            <a:endParaRPr lang="en-US" dirty="0"/>
          </a:p>
          <a:p>
            <a:pPr lvl="1"/>
            <a:endParaRPr lang="en-US" dirty="0"/>
          </a:p>
          <a:p>
            <a:endParaRPr lang="en-US" dirty="0"/>
          </a:p>
          <a:p>
            <a:endParaRPr lang="en-CA" dirty="0"/>
          </a:p>
        </p:txBody>
      </p:sp>
      <p:sp>
        <p:nvSpPr>
          <p:cNvPr id="4" name="Footer Placeholder 3">
            <a:extLst>
              <a:ext uri="{FF2B5EF4-FFF2-40B4-BE49-F238E27FC236}">
                <a16:creationId xmlns:a16="http://schemas.microsoft.com/office/drawing/2014/main" id="{E00648D6-ECE0-8BCF-2435-6FE1E0F7765A}"/>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4F2B82D4-8199-68C0-4EBD-7458F870BAD1}"/>
              </a:ext>
            </a:extLst>
          </p:cNvPr>
          <p:cNvSpPr>
            <a:spLocks noGrp="1"/>
          </p:cNvSpPr>
          <p:nvPr>
            <p:ph type="sldNum" sz="quarter" idx="12"/>
          </p:nvPr>
        </p:nvSpPr>
        <p:spPr/>
        <p:txBody>
          <a:bodyPr/>
          <a:lstStyle/>
          <a:p>
            <a:fld id="{8538B402-4ED0-4EDA-9BB6-9E5126B8DF18}" type="slidenum">
              <a:rPr lang="en-CA" smtClean="0"/>
              <a:t>3</a:t>
            </a:fld>
            <a:endParaRPr lang="en-CA"/>
          </a:p>
        </p:txBody>
      </p:sp>
    </p:spTree>
    <p:extLst>
      <p:ext uri="{BB962C8B-B14F-4D97-AF65-F5344CB8AC3E}">
        <p14:creationId xmlns:p14="http://schemas.microsoft.com/office/powerpoint/2010/main" val="920307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F9F9E-DACB-550E-04C7-E0B89255B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88215-40EA-12AD-9BAF-613D694424B5}"/>
              </a:ext>
            </a:extLst>
          </p:cNvPr>
          <p:cNvSpPr>
            <a:spLocks noGrp="1"/>
          </p:cNvSpPr>
          <p:nvPr>
            <p:ph type="title"/>
          </p:nvPr>
        </p:nvSpPr>
        <p:spPr/>
        <p:txBody>
          <a:bodyPr/>
          <a:lstStyle/>
          <a:p>
            <a:r>
              <a:rPr lang="en-US" dirty="0"/>
              <a:t>COMPREHESIVE</a:t>
            </a:r>
            <a:r>
              <a:rPr lang="en-US" baseline="0" dirty="0"/>
              <a:t> BYLAWS</a:t>
            </a:r>
            <a:endParaRPr lang="en-CA" dirty="0"/>
          </a:p>
        </p:txBody>
      </p:sp>
      <p:sp>
        <p:nvSpPr>
          <p:cNvPr id="3" name="Content Placeholder 2">
            <a:extLst>
              <a:ext uri="{FF2B5EF4-FFF2-40B4-BE49-F238E27FC236}">
                <a16:creationId xmlns:a16="http://schemas.microsoft.com/office/drawing/2014/main" id="{F2B956B8-A918-7CC1-8B9E-3C2A3F3C9943}"/>
              </a:ext>
            </a:extLst>
          </p:cNvPr>
          <p:cNvSpPr>
            <a:spLocks noGrp="1"/>
          </p:cNvSpPr>
          <p:nvPr>
            <p:ph idx="1"/>
          </p:nvPr>
        </p:nvSpPr>
        <p:spPr/>
        <p:txBody>
          <a:bodyPr/>
          <a:lstStyle/>
          <a:p>
            <a:r>
              <a:rPr lang="en-US" dirty="0"/>
              <a:t>Do your bylaws contain all the required elements</a:t>
            </a:r>
          </a:p>
          <a:p>
            <a:pPr marL="800100" lvl="1" indent="-342900">
              <a:buFont typeface="+mj-lt"/>
              <a:buAutoNum type="arabicPeriod"/>
            </a:pPr>
            <a:r>
              <a:rPr lang="en-US" dirty="0"/>
              <a:t>Declaration citing the relative Act, section etc.</a:t>
            </a:r>
          </a:p>
          <a:p>
            <a:pPr marL="800100" lvl="1" indent="-342900">
              <a:buFont typeface="+mj-lt"/>
              <a:buAutoNum type="arabicPeriod"/>
            </a:pPr>
            <a:r>
              <a:rPr lang="en-US" dirty="0"/>
              <a:t>Short Title</a:t>
            </a:r>
          </a:p>
          <a:p>
            <a:pPr marL="800100" lvl="1" indent="-342900">
              <a:buFont typeface="+mj-lt"/>
              <a:buAutoNum type="arabicPeriod"/>
            </a:pPr>
            <a:r>
              <a:rPr lang="en-US" dirty="0"/>
              <a:t>Interpretation section</a:t>
            </a:r>
          </a:p>
          <a:p>
            <a:pPr marL="800100" lvl="1" indent="-342900">
              <a:buFont typeface="+mj-lt"/>
              <a:buAutoNum type="arabicPeriod"/>
            </a:pPr>
            <a:r>
              <a:rPr lang="en-US" dirty="0"/>
              <a:t>Purpose </a:t>
            </a:r>
          </a:p>
          <a:p>
            <a:pPr marL="800100" lvl="1" indent="-342900">
              <a:buFont typeface="+mj-lt"/>
              <a:buAutoNum type="arabicPeriod"/>
            </a:pPr>
            <a:r>
              <a:rPr lang="en-US" dirty="0"/>
              <a:t>Contraventions</a:t>
            </a:r>
          </a:p>
          <a:p>
            <a:pPr marL="800100" lvl="1" indent="-342900">
              <a:buFont typeface="+mj-lt"/>
              <a:buAutoNum type="arabicPeriod"/>
            </a:pPr>
            <a:r>
              <a:rPr lang="en-US" dirty="0"/>
              <a:t>Enforcement Process citing the relative Act, section </a:t>
            </a:r>
            <a:r>
              <a:rPr lang="en-US" dirty="0" err="1"/>
              <a:t>etc</a:t>
            </a:r>
            <a:endParaRPr lang="en-US" dirty="0"/>
          </a:p>
          <a:p>
            <a:pPr marL="800100" lvl="1" indent="-342900">
              <a:buFont typeface="+mj-lt"/>
              <a:buAutoNum type="arabicPeriod"/>
            </a:pPr>
            <a:r>
              <a:rPr lang="en-US" dirty="0"/>
              <a:t>Effective Date</a:t>
            </a:r>
          </a:p>
          <a:p>
            <a:pPr marL="800100" lvl="1" indent="-342900">
              <a:buFont typeface="+mj-lt"/>
              <a:buAutoNum type="arabicPeriod"/>
            </a:pPr>
            <a:r>
              <a:rPr lang="en-US" dirty="0"/>
              <a:t>Schedules</a:t>
            </a:r>
          </a:p>
          <a:p>
            <a:pPr lvl="1"/>
            <a:endParaRPr lang="en-US" dirty="0"/>
          </a:p>
          <a:p>
            <a:pPr lvl="1"/>
            <a:endParaRPr lang="en-US" dirty="0"/>
          </a:p>
          <a:p>
            <a:endParaRPr lang="en-US" dirty="0"/>
          </a:p>
          <a:p>
            <a:endParaRPr lang="en-CA" dirty="0"/>
          </a:p>
        </p:txBody>
      </p:sp>
      <p:sp>
        <p:nvSpPr>
          <p:cNvPr id="4" name="Footer Placeholder 3">
            <a:extLst>
              <a:ext uri="{FF2B5EF4-FFF2-40B4-BE49-F238E27FC236}">
                <a16:creationId xmlns:a16="http://schemas.microsoft.com/office/drawing/2014/main" id="{8AC9A61B-BF19-D14C-2C1A-7959F16E4BE8}"/>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B6139815-02B8-DAF4-0ED6-C28FE967C2B2}"/>
              </a:ext>
            </a:extLst>
          </p:cNvPr>
          <p:cNvSpPr>
            <a:spLocks noGrp="1"/>
          </p:cNvSpPr>
          <p:nvPr>
            <p:ph type="sldNum" sz="quarter" idx="12"/>
          </p:nvPr>
        </p:nvSpPr>
        <p:spPr/>
        <p:txBody>
          <a:bodyPr/>
          <a:lstStyle/>
          <a:p>
            <a:fld id="{8538B402-4ED0-4EDA-9BB6-9E5126B8DF18}" type="slidenum">
              <a:rPr lang="en-CA" smtClean="0"/>
              <a:t>4</a:t>
            </a:fld>
            <a:endParaRPr lang="en-CA"/>
          </a:p>
        </p:txBody>
      </p:sp>
    </p:spTree>
    <p:extLst>
      <p:ext uri="{BB962C8B-B14F-4D97-AF65-F5344CB8AC3E}">
        <p14:creationId xmlns:p14="http://schemas.microsoft.com/office/powerpoint/2010/main" val="3723525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4E72-87B2-4BFA-6ECD-17E94248DA99}"/>
              </a:ext>
            </a:extLst>
          </p:cNvPr>
          <p:cNvSpPr>
            <a:spLocks noGrp="1"/>
          </p:cNvSpPr>
          <p:nvPr>
            <p:ph type="title"/>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200" b="0" i="0" kern="1200" dirty="0">
                <a:solidFill>
                  <a:schemeClr val="tx2"/>
                </a:solidFill>
                <a:effectLst/>
                <a:latin typeface="+mj-lt"/>
                <a:ea typeface="+mj-ea"/>
                <a:cs typeface="+mj-cs"/>
              </a:rPr>
              <a:t>BYLAW COMPLAINT MANAGEMENT</a:t>
            </a:r>
            <a:endParaRPr lang="en-CA" dirty="0"/>
          </a:p>
        </p:txBody>
      </p:sp>
      <p:sp>
        <p:nvSpPr>
          <p:cNvPr id="3" name="Content Placeholder 2">
            <a:extLst>
              <a:ext uri="{FF2B5EF4-FFF2-40B4-BE49-F238E27FC236}">
                <a16:creationId xmlns:a16="http://schemas.microsoft.com/office/drawing/2014/main" id="{ADEBD75C-4B7D-37AA-6BEC-01CA1145FFF4}"/>
              </a:ext>
            </a:extLst>
          </p:cNvPr>
          <p:cNvSpPr>
            <a:spLocks noGrp="1"/>
          </p:cNvSpPr>
          <p:nvPr>
            <p:ph idx="1"/>
          </p:nvPr>
        </p:nvSpPr>
        <p:spPr/>
        <p:txBody>
          <a:bodyPr/>
          <a:lstStyle/>
          <a:p>
            <a:pPr lvl="1"/>
            <a:r>
              <a:rPr lang="en-US" sz="2000" dirty="0"/>
              <a:t>A well defined and centralized contact that can intake and re-direct reports of bylaw contraventions to the bylaw officer for inspection</a:t>
            </a:r>
          </a:p>
          <a:p>
            <a:pPr lvl="1"/>
            <a:r>
              <a:rPr lang="en-US" sz="2000" dirty="0"/>
              <a:t>Assures fairness and confidentiality</a:t>
            </a:r>
          </a:p>
          <a:p>
            <a:pPr lvl="1"/>
            <a:r>
              <a:rPr lang="en-US" sz="2000" dirty="0"/>
              <a:t>Accepts only first-hand witnesses </a:t>
            </a:r>
            <a:r>
              <a:rPr lang="en-US" sz="2000" i="1" dirty="0"/>
              <a:t>(cautionary note to staff &amp; councilors)</a:t>
            </a:r>
          </a:p>
          <a:p>
            <a:pPr lvl="1"/>
            <a:r>
              <a:rPr lang="en-US" sz="2000" dirty="0"/>
              <a:t>Keeps accurate and retrievable records</a:t>
            </a:r>
          </a:p>
          <a:p>
            <a:pPr lvl="1"/>
            <a:r>
              <a:rPr lang="en-US" sz="2000" dirty="0"/>
              <a:t>Tracks and reports back to complainants on the status of matter</a:t>
            </a:r>
          </a:p>
          <a:p>
            <a:endParaRPr lang="en-CA" dirty="0"/>
          </a:p>
        </p:txBody>
      </p:sp>
      <p:sp>
        <p:nvSpPr>
          <p:cNvPr id="4" name="Footer Placeholder 3">
            <a:extLst>
              <a:ext uri="{FF2B5EF4-FFF2-40B4-BE49-F238E27FC236}">
                <a16:creationId xmlns:a16="http://schemas.microsoft.com/office/drawing/2014/main" id="{A0249A17-3681-8797-0CC3-C66AD194D91B}"/>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7FB75BE0-7511-CB5A-75C8-6CCD90E4603C}"/>
              </a:ext>
            </a:extLst>
          </p:cNvPr>
          <p:cNvSpPr>
            <a:spLocks noGrp="1"/>
          </p:cNvSpPr>
          <p:nvPr>
            <p:ph type="sldNum" sz="quarter" idx="12"/>
          </p:nvPr>
        </p:nvSpPr>
        <p:spPr/>
        <p:txBody>
          <a:bodyPr/>
          <a:lstStyle/>
          <a:p>
            <a:fld id="{8538B402-4ED0-4EDA-9BB6-9E5126B8DF18}" type="slidenum">
              <a:rPr lang="en-CA" smtClean="0"/>
              <a:t>5</a:t>
            </a:fld>
            <a:endParaRPr lang="en-CA"/>
          </a:p>
        </p:txBody>
      </p:sp>
    </p:spTree>
    <p:extLst>
      <p:ext uri="{BB962C8B-B14F-4D97-AF65-F5344CB8AC3E}">
        <p14:creationId xmlns:p14="http://schemas.microsoft.com/office/powerpoint/2010/main" val="1581623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B3A0-9A8B-98C7-3C70-1DBEA11FAD3A}"/>
              </a:ext>
            </a:extLst>
          </p:cNvPr>
          <p:cNvSpPr>
            <a:spLocks noGrp="1"/>
          </p:cNvSpPr>
          <p:nvPr>
            <p:ph type="title"/>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200" b="0" i="0" kern="1200" dirty="0">
                <a:solidFill>
                  <a:schemeClr val="tx2"/>
                </a:solidFill>
                <a:effectLst/>
                <a:latin typeface="+mj-lt"/>
                <a:ea typeface="+mj-ea"/>
                <a:cs typeface="+mj-cs"/>
              </a:rPr>
              <a:t>INSPECTIONS</a:t>
            </a:r>
            <a:endParaRPr lang="en-CA" dirty="0"/>
          </a:p>
        </p:txBody>
      </p:sp>
      <p:sp>
        <p:nvSpPr>
          <p:cNvPr id="3" name="Content Placeholder 2">
            <a:extLst>
              <a:ext uri="{FF2B5EF4-FFF2-40B4-BE49-F238E27FC236}">
                <a16:creationId xmlns:a16="http://schemas.microsoft.com/office/drawing/2014/main" id="{15B26A0D-A0D8-EA19-0BD1-311D1793DDEB}"/>
              </a:ext>
            </a:extLst>
          </p:cNvPr>
          <p:cNvSpPr>
            <a:spLocks noGrp="1"/>
          </p:cNvSpPr>
          <p:nvPr>
            <p:ph idx="1"/>
          </p:nvPr>
        </p:nvSpPr>
        <p:spPr/>
        <p:txBody>
          <a:bodyPr>
            <a:normAutofit/>
          </a:bodyPr>
          <a:lstStyle/>
          <a:p>
            <a:r>
              <a:rPr lang="en-US" sz="2400" dirty="0"/>
              <a:t>Ensure council appoints a designated Bylaw Officer as per the Municipalities or Cities Acts.</a:t>
            </a:r>
          </a:p>
          <a:p>
            <a:r>
              <a:rPr lang="en-US" sz="2400" dirty="0"/>
              <a:t>In the absence of a designation by council, the CAO is the “designated officer”</a:t>
            </a:r>
          </a:p>
          <a:p>
            <a:r>
              <a:rPr lang="en-US" sz="2400" dirty="0"/>
              <a:t>Inspections and the issuance of Orders to Remedy, Summary Offence Tickets and Notice of Violation Tickets can only be executed by a designated Bylaw Officer.</a:t>
            </a:r>
          </a:p>
        </p:txBody>
      </p:sp>
      <p:sp>
        <p:nvSpPr>
          <p:cNvPr id="4" name="Footer Placeholder 3">
            <a:extLst>
              <a:ext uri="{FF2B5EF4-FFF2-40B4-BE49-F238E27FC236}">
                <a16:creationId xmlns:a16="http://schemas.microsoft.com/office/drawing/2014/main" id="{88E69AC4-FDB2-688B-C067-38E1D43A1553}"/>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C65B2F52-6A29-2EA1-59EA-C6FB1A678EED}"/>
              </a:ext>
            </a:extLst>
          </p:cNvPr>
          <p:cNvSpPr>
            <a:spLocks noGrp="1"/>
          </p:cNvSpPr>
          <p:nvPr>
            <p:ph type="sldNum" sz="quarter" idx="12"/>
          </p:nvPr>
        </p:nvSpPr>
        <p:spPr/>
        <p:txBody>
          <a:bodyPr/>
          <a:lstStyle/>
          <a:p>
            <a:fld id="{8538B402-4ED0-4EDA-9BB6-9E5126B8DF18}" type="slidenum">
              <a:rPr lang="en-CA" smtClean="0"/>
              <a:t>6</a:t>
            </a:fld>
            <a:endParaRPr lang="en-CA"/>
          </a:p>
        </p:txBody>
      </p:sp>
    </p:spTree>
    <p:extLst>
      <p:ext uri="{BB962C8B-B14F-4D97-AF65-F5344CB8AC3E}">
        <p14:creationId xmlns:p14="http://schemas.microsoft.com/office/powerpoint/2010/main" val="180384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22023-35A9-979D-EE3A-504DE693B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E18EB-4E16-8F5D-0C36-6E0C5C42FCC3}"/>
              </a:ext>
            </a:extLst>
          </p:cNvPr>
          <p:cNvSpPr>
            <a:spLocks noGrp="1"/>
          </p:cNvSpPr>
          <p:nvPr>
            <p:ph type="title"/>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200" b="0" i="0" kern="1200" dirty="0">
                <a:solidFill>
                  <a:schemeClr val="tx2"/>
                </a:solidFill>
                <a:effectLst/>
                <a:latin typeface="+mj-lt"/>
                <a:ea typeface="+mj-ea"/>
                <a:cs typeface="+mj-cs"/>
              </a:rPr>
              <a:t>NOTIFICATIONS &amp; SERVICE</a:t>
            </a:r>
            <a:endParaRPr lang="en-CA" dirty="0"/>
          </a:p>
        </p:txBody>
      </p:sp>
      <p:sp>
        <p:nvSpPr>
          <p:cNvPr id="3" name="Content Placeholder 2">
            <a:extLst>
              <a:ext uri="{FF2B5EF4-FFF2-40B4-BE49-F238E27FC236}">
                <a16:creationId xmlns:a16="http://schemas.microsoft.com/office/drawing/2014/main" id="{03CEA4F8-211A-F98C-A52C-4022DC1C1D23}"/>
              </a:ext>
            </a:extLst>
          </p:cNvPr>
          <p:cNvSpPr>
            <a:spLocks noGrp="1"/>
          </p:cNvSpPr>
          <p:nvPr>
            <p:ph idx="1"/>
          </p:nvPr>
        </p:nvSpPr>
        <p:spPr>
          <a:xfrm>
            <a:off x="1405999" y="1527138"/>
            <a:ext cx="8946541" cy="4195481"/>
          </a:xfrm>
        </p:spPr>
        <p:txBody>
          <a:bodyPr>
            <a:normAutofit lnSpcReduction="10000"/>
          </a:bodyPr>
          <a:lstStyle/>
          <a:p>
            <a:r>
              <a:rPr lang="en-US" sz="2800" dirty="0"/>
              <a:t>Warnings can be issued by any municipal officer with the authorization of the CAO.</a:t>
            </a:r>
          </a:p>
          <a:p>
            <a:r>
              <a:rPr lang="en-US" sz="2800" dirty="0"/>
              <a:t>Warnings are best served by regular mail. </a:t>
            </a:r>
          </a:p>
          <a:p>
            <a:r>
              <a:rPr lang="en-US" sz="2800" dirty="0"/>
              <a:t>OTRs are best served by registered letter</a:t>
            </a:r>
          </a:p>
          <a:p>
            <a:r>
              <a:rPr lang="en-US" sz="2800" dirty="0"/>
              <a:t>SOTIs require personal service</a:t>
            </a:r>
          </a:p>
          <a:p>
            <a:r>
              <a:rPr lang="en-US" sz="2800" dirty="0"/>
              <a:t>Written orders issued by a Bylaw Officer </a:t>
            </a:r>
            <a:r>
              <a:rPr lang="en-US" sz="2800" u="sng" dirty="0"/>
              <a:t>shall</a:t>
            </a:r>
            <a:r>
              <a:rPr lang="en-US" sz="2800" dirty="0"/>
              <a:t> be served by the municipality</a:t>
            </a:r>
          </a:p>
          <a:p>
            <a:r>
              <a:rPr lang="en-US" sz="2800" dirty="0"/>
              <a:t>Costs incurred prior to a compliance date are </a:t>
            </a:r>
            <a:r>
              <a:rPr lang="en-US" sz="2800" u="sng" dirty="0"/>
              <a:t>not</a:t>
            </a:r>
            <a:r>
              <a:rPr lang="en-US" sz="2800" dirty="0"/>
              <a:t> recoverable</a:t>
            </a:r>
          </a:p>
          <a:p>
            <a:endParaRPr lang="en-CA" dirty="0"/>
          </a:p>
        </p:txBody>
      </p:sp>
      <p:sp>
        <p:nvSpPr>
          <p:cNvPr id="4" name="Footer Placeholder 3">
            <a:extLst>
              <a:ext uri="{FF2B5EF4-FFF2-40B4-BE49-F238E27FC236}">
                <a16:creationId xmlns:a16="http://schemas.microsoft.com/office/drawing/2014/main" id="{131C19E3-24BD-FC17-71F5-5CE7829D97B7}"/>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AEF34D1B-9691-9E1A-B736-7AC9FB3F3DC9}"/>
              </a:ext>
            </a:extLst>
          </p:cNvPr>
          <p:cNvSpPr>
            <a:spLocks noGrp="1"/>
          </p:cNvSpPr>
          <p:nvPr>
            <p:ph type="sldNum" sz="quarter" idx="12"/>
          </p:nvPr>
        </p:nvSpPr>
        <p:spPr/>
        <p:txBody>
          <a:bodyPr/>
          <a:lstStyle/>
          <a:p>
            <a:fld id="{8538B402-4ED0-4EDA-9BB6-9E5126B8DF18}" type="slidenum">
              <a:rPr lang="en-CA" smtClean="0"/>
              <a:t>7</a:t>
            </a:fld>
            <a:endParaRPr lang="en-CA"/>
          </a:p>
        </p:txBody>
      </p:sp>
    </p:spTree>
    <p:extLst>
      <p:ext uri="{BB962C8B-B14F-4D97-AF65-F5344CB8AC3E}">
        <p14:creationId xmlns:p14="http://schemas.microsoft.com/office/powerpoint/2010/main" val="3730112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34D1-AD8C-EBB1-58D1-437CF13C6B3A}"/>
              </a:ext>
            </a:extLst>
          </p:cNvPr>
          <p:cNvSpPr>
            <a:spLocks noGrp="1"/>
          </p:cNvSpPr>
          <p:nvPr>
            <p:ph type="title"/>
          </p:nvPr>
        </p:nvSpPr>
        <p:spPr>
          <a:xfrm>
            <a:off x="646111" y="452718"/>
            <a:ext cx="9404723" cy="1296072"/>
          </a:xfrm>
        </p:spPr>
        <p:txBody>
          <a:bodyPr/>
          <a:lstStyle/>
          <a:p>
            <a:r>
              <a:rPr lang="en-US" dirty="0"/>
              <a:t>APPEALS</a:t>
            </a:r>
            <a:endParaRPr lang="en-CA" dirty="0"/>
          </a:p>
        </p:txBody>
      </p:sp>
      <p:sp>
        <p:nvSpPr>
          <p:cNvPr id="3" name="Content Placeholder 2">
            <a:extLst>
              <a:ext uri="{FF2B5EF4-FFF2-40B4-BE49-F238E27FC236}">
                <a16:creationId xmlns:a16="http://schemas.microsoft.com/office/drawing/2014/main" id="{097C3A0A-8B0F-0729-2A8A-F6C5E10D3A23}"/>
              </a:ext>
            </a:extLst>
          </p:cNvPr>
          <p:cNvSpPr>
            <a:spLocks noGrp="1"/>
          </p:cNvSpPr>
          <p:nvPr>
            <p:ph idx="1"/>
          </p:nvPr>
        </p:nvSpPr>
        <p:spPr>
          <a:xfrm>
            <a:off x="1255146" y="1584288"/>
            <a:ext cx="8946541" cy="4195481"/>
          </a:xfrm>
        </p:spPr>
        <p:txBody>
          <a:bodyPr>
            <a:normAutofit/>
          </a:bodyPr>
          <a:lstStyle/>
          <a:p>
            <a:r>
              <a:rPr lang="en-US" sz="2400" dirty="0"/>
              <a:t>All bylaw enforcement actions provide for an appeal to an impartial 3</a:t>
            </a:r>
            <a:r>
              <a:rPr lang="en-US" sz="2400" baseline="30000" dirty="0"/>
              <a:t>rd</a:t>
            </a:r>
            <a:r>
              <a:rPr lang="en-US" sz="2400" dirty="0"/>
              <a:t> party.</a:t>
            </a:r>
          </a:p>
          <a:p>
            <a:r>
              <a:rPr lang="en-US" sz="2400" dirty="0"/>
              <a:t>OTRs issued under the Municipalities or Cities Acts can be appealed to council or a committee appointed by council.</a:t>
            </a:r>
          </a:p>
          <a:p>
            <a:r>
              <a:rPr lang="en-US" sz="2400" dirty="0"/>
              <a:t>OTRs issued under the Planning &amp; Development Act can only be appealed via the Development Appeals Board. </a:t>
            </a:r>
          </a:p>
          <a:p>
            <a:r>
              <a:rPr lang="en-US" sz="2400" dirty="0"/>
              <a:t>Tickets that are applying fines can be paid voluntarily or adjudicated through the Provincial Summary Offences Bylaw Courts. </a:t>
            </a:r>
            <a:endParaRPr lang="en-CA" sz="2400" dirty="0"/>
          </a:p>
        </p:txBody>
      </p:sp>
      <p:sp>
        <p:nvSpPr>
          <p:cNvPr id="4" name="Footer Placeholder 3">
            <a:extLst>
              <a:ext uri="{FF2B5EF4-FFF2-40B4-BE49-F238E27FC236}">
                <a16:creationId xmlns:a16="http://schemas.microsoft.com/office/drawing/2014/main" id="{3EF73536-CA3B-217F-A17D-CDCDCE4C7D93}"/>
              </a:ext>
            </a:extLst>
          </p:cNvPr>
          <p:cNvSpPr>
            <a:spLocks noGrp="1"/>
          </p:cNvSpPr>
          <p:nvPr>
            <p:ph type="ftr" sz="quarter" idx="11"/>
          </p:nvPr>
        </p:nvSpPr>
        <p:spPr/>
        <p:txBody>
          <a:bodyPr/>
          <a:lstStyle/>
          <a:p>
            <a:r>
              <a:rPr lang="en-US"/>
              <a:t>BYLAW TRAINING SERVICES – www.bylawsask.ca</a:t>
            </a:r>
            <a:endParaRPr lang="en-CA" dirty="0"/>
          </a:p>
        </p:txBody>
      </p:sp>
      <p:sp>
        <p:nvSpPr>
          <p:cNvPr id="5" name="Slide Number Placeholder 4">
            <a:extLst>
              <a:ext uri="{FF2B5EF4-FFF2-40B4-BE49-F238E27FC236}">
                <a16:creationId xmlns:a16="http://schemas.microsoft.com/office/drawing/2014/main" id="{C846088C-2025-E91B-C298-E23A8C511249}"/>
              </a:ext>
            </a:extLst>
          </p:cNvPr>
          <p:cNvSpPr>
            <a:spLocks noGrp="1"/>
          </p:cNvSpPr>
          <p:nvPr>
            <p:ph type="sldNum" sz="quarter" idx="12"/>
          </p:nvPr>
        </p:nvSpPr>
        <p:spPr/>
        <p:txBody>
          <a:bodyPr/>
          <a:lstStyle/>
          <a:p>
            <a:fld id="{8538B402-4ED0-4EDA-9BB6-9E5126B8DF18}" type="slidenum">
              <a:rPr lang="en-CA" smtClean="0"/>
              <a:t>8</a:t>
            </a:fld>
            <a:endParaRPr lang="en-CA"/>
          </a:p>
        </p:txBody>
      </p:sp>
    </p:spTree>
    <p:extLst>
      <p:ext uri="{BB962C8B-B14F-4D97-AF65-F5344CB8AC3E}">
        <p14:creationId xmlns:p14="http://schemas.microsoft.com/office/powerpoint/2010/main" val="67799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8F01-BAA4-D9FB-6AEF-284B1EA92701}"/>
              </a:ext>
            </a:extLst>
          </p:cNvPr>
          <p:cNvSpPr>
            <a:spLocks noGrp="1"/>
          </p:cNvSpPr>
          <p:nvPr>
            <p:ph type="title"/>
          </p:nvPr>
        </p:nvSpPr>
        <p:spPr>
          <a:xfrm>
            <a:off x="1154952" y="1063416"/>
            <a:ext cx="3676891" cy="1078230"/>
          </a:xfrm>
        </p:spPr>
        <p:txBody>
          <a:bodyPr/>
          <a:lstStyle/>
          <a:p>
            <a:r>
              <a:rPr lang="en-US" sz="4000" dirty="0"/>
              <a:t>REMEDIATION</a:t>
            </a:r>
            <a:endParaRPr lang="en-CA" sz="4000" dirty="0"/>
          </a:p>
        </p:txBody>
      </p:sp>
      <p:sp>
        <p:nvSpPr>
          <p:cNvPr id="4" name="Text Placeholder 3">
            <a:extLst>
              <a:ext uri="{FF2B5EF4-FFF2-40B4-BE49-F238E27FC236}">
                <a16:creationId xmlns:a16="http://schemas.microsoft.com/office/drawing/2014/main" id="{1EE27250-0D10-9AB7-7189-3688B1D48023}"/>
              </a:ext>
            </a:extLst>
          </p:cNvPr>
          <p:cNvSpPr>
            <a:spLocks noGrp="1"/>
          </p:cNvSpPr>
          <p:nvPr>
            <p:ph type="body" sz="half" idx="2"/>
          </p:nvPr>
        </p:nvSpPr>
        <p:spPr>
          <a:xfrm>
            <a:off x="1154953" y="2548890"/>
            <a:ext cx="3859795" cy="3475989"/>
          </a:xfrm>
        </p:spPr>
        <p:txBody>
          <a:bodyPr/>
          <a:lstStyle/>
          <a:p>
            <a:r>
              <a:rPr lang="en-US" dirty="0"/>
              <a:t>A municipality may take whatever action or measure is necessary to remedy a contravention of a bylaw or to prevent a reoccurrence.</a:t>
            </a:r>
          </a:p>
          <a:p>
            <a:r>
              <a:rPr lang="en-US" dirty="0"/>
              <a:t>Costs related to the remediation or prosecution of a bylaw contravention are amounts owed to the municipality.</a:t>
            </a:r>
          </a:p>
          <a:p>
            <a:r>
              <a:rPr lang="en-US" dirty="0"/>
              <a:t>Request Police assistance to keep the peace when remediating properties</a:t>
            </a:r>
          </a:p>
          <a:p>
            <a:endParaRPr lang="en-CA" dirty="0"/>
          </a:p>
        </p:txBody>
      </p:sp>
      <p:sp>
        <p:nvSpPr>
          <p:cNvPr id="5" name="Footer Placeholder 4">
            <a:extLst>
              <a:ext uri="{FF2B5EF4-FFF2-40B4-BE49-F238E27FC236}">
                <a16:creationId xmlns:a16="http://schemas.microsoft.com/office/drawing/2014/main" id="{A7E67280-19A3-4B33-ECF6-57FCA648B601}"/>
              </a:ext>
            </a:extLst>
          </p:cNvPr>
          <p:cNvSpPr>
            <a:spLocks noGrp="1"/>
          </p:cNvSpPr>
          <p:nvPr>
            <p:ph type="ftr" sz="quarter" idx="11"/>
          </p:nvPr>
        </p:nvSpPr>
        <p:spPr/>
        <p:txBody>
          <a:bodyPr/>
          <a:lstStyle/>
          <a:p>
            <a:r>
              <a:rPr lang="en-US"/>
              <a:t>BYLAW TRAINING SERVICES – www.bylawsask.ca</a:t>
            </a:r>
            <a:endParaRPr lang="en-CA"/>
          </a:p>
        </p:txBody>
      </p:sp>
      <p:sp>
        <p:nvSpPr>
          <p:cNvPr id="6" name="Slide Number Placeholder 5">
            <a:extLst>
              <a:ext uri="{FF2B5EF4-FFF2-40B4-BE49-F238E27FC236}">
                <a16:creationId xmlns:a16="http://schemas.microsoft.com/office/drawing/2014/main" id="{D86358B1-3E41-358E-6F15-73C3D3B4881A}"/>
              </a:ext>
            </a:extLst>
          </p:cNvPr>
          <p:cNvSpPr>
            <a:spLocks noGrp="1"/>
          </p:cNvSpPr>
          <p:nvPr>
            <p:ph type="sldNum" sz="quarter" idx="12"/>
          </p:nvPr>
        </p:nvSpPr>
        <p:spPr/>
        <p:txBody>
          <a:bodyPr/>
          <a:lstStyle/>
          <a:p>
            <a:fld id="{8538B402-4ED0-4EDA-9BB6-9E5126B8DF18}" type="slidenum">
              <a:rPr lang="en-CA" smtClean="0"/>
              <a:t>9</a:t>
            </a:fld>
            <a:endParaRPr lang="en-CA"/>
          </a:p>
        </p:txBody>
      </p:sp>
      <p:pic>
        <p:nvPicPr>
          <p:cNvPr id="11" name="Content Placeholder 10">
            <a:extLst>
              <a:ext uri="{FF2B5EF4-FFF2-40B4-BE49-F238E27FC236}">
                <a16:creationId xmlns:a16="http://schemas.microsoft.com/office/drawing/2014/main" id="{214B1CED-EF8F-1915-F3E1-A1370A384B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032453" y="1564233"/>
            <a:ext cx="5092077" cy="3819058"/>
          </a:xfrm>
          <a:prstGeom prst="rect">
            <a:avLst/>
          </a:prstGeom>
        </p:spPr>
      </p:pic>
    </p:spTree>
    <p:extLst>
      <p:ext uri="{BB962C8B-B14F-4D97-AF65-F5344CB8AC3E}">
        <p14:creationId xmlns:p14="http://schemas.microsoft.com/office/powerpoint/2010/main" val="184690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UMAAS Presentation">
      <a:dk1>
        <a:sysClr val="windowText" lastClr="000000"/>
      </a:dk1>
      <a:lt1>
        <a:sysClr val="window" lastClr="FFFFFF"/>
      </a:lt1>
      <a:dk2>
        <a:srgbClr val="4A856C"/>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4382</TotalTime>
  <Words>2070</Words>
  <Application>Microsoft Office PowerPoint</Application>
  <PresentationFormat>Widescreen</PresentationFormat>
  <Paragraphs>316</Paragraphs>
  <Slides>29</Slides>
  <Notes>29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Aptos</vt:lpstr>
      <vt:lpstr>Arial</vt:lpstr>
      <vt:lpstr>Century Gothic</vt:lpstr>
      <vt:lpstr>Roboto</vt:lpstr>
      <vt:lpstr>Wingdings 3</vt:lpstr>
      <vt:lpstr>Ion</vt:lpstr>
      <vt:lpstr>Worksheet</vt:lpstr>
      <vt:lpstr>BYLAW TRAINING SERVICES</vt:lpstr>
      <vt:lpstr>10 POINT CHECKUP</vt:lpstr>
      <vt:lpstr>COMPREHESIVE BYLAWS</vt:lpstr>
      <vt:lpstr>COMPREHESIVE BYLAWS</vt:lpstr>
      <vt:lpstr>BYLAW COMPLAINT MANAGEMENT</vt:lpstr>
      <vt:lpstr>INSPECTIONS</vt:lpstr>
      <vt:lpstr>NOTIFICATIONS &amp; SERVICE</vt:lpstr>
      <vt:lpstr>APPEALS</vt:lpstr>
      <vt:lpstr>REMEDIATION</vt:lpstr>
      <vt:lpstr>PROSECUTION</vt:lpstr>
      <vt:lpstr>REPORTING</vt:lpstr>
      <vt:lpstr>TRACKING &amp; ANALYSIS</vt:lpstr>
      <vt:lpstr>TRACKING &amp; ANALYSIS</vt:lpstr>
      <vt:lpstr>COMMUNICATION</vt:lpstr>
      <vt:lpstr>Public Sentiment to Bylaws</vt:lpstr>
      <vt:lpstr>COMMUNICATION</vt:lpstr>
      <vt:lpstr>COMMUNICATION</vt:lpstr>
      <vt:lpstr>POLICY ADAPTATION      </vt:lpstr>
      <vt:lpstr>Resources</vt:lpstr>
      <vt:lpstr>Yard Clean Up Service </vt:lpstr>
      <vt:lpstr>Towing &amp; Storage Services</vt:lpstr>
      <vt:lpstr>Pest Control</vt:lpstr>
      <vt:lpstr>Animal Control</vt:lpstr>
      <vt:lpstr>Animal Rescue Services</vt:lpstr>
      <vt:lpstr>Animal Distress or Abuse Services</vt:lpstr>
      <vt:lpstr>Coordination with Police</vt:lpstr>
      <vt:lpstr>Bylaw Enforcement Training </vt:lpstr>
      <vt:lpstr>Questions &amp; Answers</vt:lpstr>
      <vt:lpstr>Some 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Gourlay</dc:creator>
  <cp:lastModifiedBy>James Gourlay</cp:lastModifiedBy>
  <cp:revision>40</cp:revision>
  <cp:lastPrinted>2026-05-31T21:15:09Z</cp:lastPrinted>
  <dcterms:created xsi:type="dcterms:W3CDTF">2026-03-12T17:28:31Z</dcterms:created>
  <dcterms:modified xsi:type="dcterms:W3CDTF">2026-06-01T17:06:41Z</dcterms:modified>
</cp:coreProperties>
</file>